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5"/>
  </p:notesMasterIdLst>
  <p:sldIdLst>
    <p:sldId id="256" r:id="rId2"/>
    <p:sldId id="258" r:id="rId3"/>
    <p:sldId id="289" r:id="rId4"/>
    <p:sldId id="290" r:id="rId5"/>
    <p:sldId id="288" r:id="rId6"/>
    <p:sldId id="274" r:id="rId7"/>
    <p:sldId id="259" r:id="rId8"/>
    <p:sldId id="269" r:id="rId9"/>
    <p:sldId id="267" r:id="rId10"/>
    <p:sldId id="268" r:id="rId11"/>
    <p:sldId id="270" r:id="rId12"/>
    <p:sldId id="271" r:id="rId13"/>
    <p:sldId id="272" r:id="rId14"/>
    <p:sldId id="280" r:id="rId15"/>
    <p:sldId id="282" r:id="rId16"/>
    <p:sldId id="283" r:id="rId17"/>
    <p:sldId id="286" r:id="rId18"/>
    <p:sldId id="273" r:id="rId19"/>
    <p:sldId id="287" r:id="rId20"/>
    <p:sldId id="276" r:id="rId21"/>
    <p:sldId id="275" r:id="rId22"/>
    <p:sldId id="266" r:id="rId23"/>
    <p:sldId id="284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7F57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88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5546B-7749-4AF2-9D17-547992C4A1C9}" type="datetimeFigureOut">
              <a:rPr lang="en-US" smtClean="0"/>
              <a:pPr/>
              <a:t>12/11/2007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D1CC0-A794-4598-87CD-FD3BD55071D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F1710-0EAC-4C5E-A852-F1BA8180AD07}" type="datetime1">
              <a:rPr lang="en-US" smtClean="0"/>
              <a:pPr/>
              <a:t>12/11/2007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38327-36FD-4B61-8D32-F8873A745474}" type="datetime1">
              <a:rPr lang="en-US" smtClean="0"/>
              <a:pPr/>
              <a:t>12/11/2007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3B9F-98B3-406E-A3D8-1EF558E637FE}" type="datetime1">
              <a:rPr lang="en-US" smtClean="0"/>
              <a:pPr/>
              <a:t>12/11/2007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7A4B-06F4-4DC3-9EC5-BEFEC491B38E}" type="datetime1">
              <a:rPr lang="en-US" smtClean="0"/>
              <a:pPr/>
              <a:t>12/11/2007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46A83-EDCB-4C3A-A973-90CC4DF824F6}" type="datetime1">
              <a:rPr lang="en-US" smtClean="0"/>
              <a:pPr/>
              <a:t>12/11/2007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9BA6-F442-4078-B3F1-F1B348FC00DB}" type="datetime1">
              <a:rPr lang="en-US" smtClean="0"/>
              <a:pPr/>
              <a:t>12/11/2007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4A42-75F1-4FA1-8F6E-166C5C3962E1}" type="datetime1">
              <a:rPr lang="en-US" smtClean="0"/>
              <a:pPr/>
              <a:t>12/11/2007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E08F2-7A8C-4959-884F-68294E7BB271}" type="datetime1">
              <a:rPr lang="en-US" smtClean="0"/>
              <a:pPr/>
              <a:t>12/11/2007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E0B6-958F-42A7-971E-3255729D492C}" type="datetime1">
              <a:rPr lang="en-US" smtClean="0"/>
              <a:pPr/>
              <a:t>12/11/2007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A8DC2-BD77-4906-B45F-683DDB4CB844}" type="datetime1">
              <a:rPr lang="en-US" smtClean="0"/>
              <a:pPr/>
              <a:t>12/11/2007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E44EC-E4D5-44DE-AAB2-1752827F7215}" type="datetime1">
              <a:rPr lang="en-US" smtClean="0"/>
              <a:pPr/>
              <a:t>12/11/2007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88064-AB44-4EAE-91BC-951D7ED983D0}" type="datetime1">
              <a:rPr lang="en-US" smtClean="0"/>
              <a:pPr/>
              <a:t>12/11/2007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B869E-83C2-48EE-9EFB-A1911D178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7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3.jpeg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45.jpeg"/><Relationship Id="rId7" Type="http://schemas.openxmlformats.org/officeDocument/2006/relationships/image" Target="../media/image54.jpeg"/><Relationship Id="rId12" Type="http://schemas.openxmlformats.org/officeDocument/2006/relationships/image" Target="../media/image47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11" Type="http://schemas.openxmlformats.org/officeDocument/2006/relationships/image" Target="../media/image57.jpeg"/><Relationship Id="rId5" Type="http://schemas.openxmlformats.org/officeDocument/2006/relationships/image" Target="../media/image52.jpeg"/><Relationship Id="rId10" Type="http://schemas.openxmlformats.org/officeDocument/2006/relationships/image" Target="../media/image46.jpeg"/><Relationship Id="rId4" Type="http://schemas.openxmlformats.org/officeDocument/2006/relationships/image" Target="../media/image51.jpeg"/><Relationship Id="rId9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5" Type="http://schemas.openxmlformats.org/officeDocument/2006/relationships/image" Target="../media/image3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Relationship Id="rId1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Recording a Game of Go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Steven Scher &amp; Ryan Crabb</a:t>
            </a:r>
          </a:p>
          <a:p>
            <a:r>
              <a:rPr lang="en-US" dirty="0" smtClean="0"/>
              <a:t>sscher@ucsc.edu</a:t>
            </a:r>
          </a:p>
          <a:p>
            <a:endParaRPr lang="en-US" dirty="0" smtClean="0"/>
          </a:p>
          <a:p>
            <a:r>
              <a:rPr lang="en-US" dirty="0" smtClean="0"/>
              <a:t>Course Project for UCSC CMPS 290b, Fall 2007</a:t>
            </a:r>
          </a:p>
          <a:p>
            <a:r>
              <a:rPr lang="en-US" dirty="0" smtClean="0"/>
              <a:t>Prof. James Davis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Grow Grid - Greedy</a:t>
            </a:r>
            <a:endParaRPr lang="en-US" dirty="0"/>
          </a:p>
        </p:txBody>
      </p:sp>
      <p:pic>
        <p:nvPicPr>
          <p:cNvPr id="2050" name="Picture 2" descr="C:\Documents and Settings\sscher\My Documents\matlab\go\photos\results\GrowGrid_1_17_1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38200" y="1143000"/>
            <a:ext cx="7315200" cy="5486400"/>
          </a:xfrm>
          <a:prstGeom prst="rect">
            <a:avLst/>
          </a:prstGeom>
          <a:noFill/>
        </p:spPr>
      </p:pic>
      <p:pic>
        <p:nvPicPr>
          <p:cNvPr id="2051" name="Picture 3" descr="C:\Documents and Settings\sscher\My Documents\matlab\go\photos\results\GrowGrid_1_17_2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38200" y="1143000"/>
            <a:ext cx="7315200" cy="5486400"/>
          </a:xfrm>
          <a:prstGeom prst="rect">
            <a:avLst/>
          </a:prstGeom>
          <a:noFill/>
        </p:spPr>
      </p:pic>
      <p:pic>
        <p:nvPicPr>
          <p:cNvPr id="2052" name="Picture 4" descr="C:\Documents and Settings\sscher\My Documents\matlab\go\photos\results\GrowGrid_2_15_1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38200" y="1143000"/>
            <a:ext cx="7315200" cy="5486400"/>
          </a:xfrm>
          <a:prstGeom prst="rect">
            <a:avLst/>
          </a:prstGeom>
          <a:noFill/>
        </p:spPr>
      </p:pic>
      <p:pic>
        <p:nvPicPr>
          <p:cNvPr id="2053" name="Picture 5" descr="C:\Documents and Settings\sscher\My Documents\matlab\go\photos\results\GrowGrid_2_15_2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838200" y="1143000"/>
            <a:ext cx="7315200" cy="5486400"/>
          </a:xfrm>
          <a:prstGeom prst="rect">
            <a:avLst/>
          </a:prstGeom>
          <a:noFill/>
        </p:spPr>
      </p:pic>
      <p:pic>
        <p:nvPicPr>
          <p:cNvPr id="2054" name="Picture 6" descr="C:\Documents and Settings\sscher\My Documents\matlab\go\photos\results\GrowGrid_2_16_1.jp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838200" y="1143000"/>
            <a:ext cx="7315200" cy="5486400"/>
          </a:xfrm>
          <a:prstGeom prst="rect">
            <a:avLst/>
          </a:prstGeom>
          <a:noFill/>
        </p:spPr>
      </p:pic>
      <p:pic>
        <p:nvPicPr>
          <p:cNvPr id="2055" name="Picture 7" descr="C:\Documents and Settings\sscher\My Documents\matlab\go\photos\results\GrowGrid_2_16_2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838200" y="1143000"/>
            <a:ext cx="7315200" cy="5486400"/>
          </a:xfrm>
          <a:prstGeom prst="rect">
            <a:avLst/>
          </a:prstGeom>
          <a:noFill/>
        </p:spPr>
      </p:pic>
      <p:pic>
        <p:nvPicPr>
          <p:cNvPr id="2056" name="Picture 8" descr="C:\Documents and Settings\sscher\My Documents\matlab\go\photos\results\GrowGrid_2_17_1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838200" y="1143000"/>
            <a:ext cx="7315200" cy="5486400"/>
          </a:xfrm>
          <a:prstGeom prst="rect">
            <a:avLst/>
          </a:prstGeom>
          <a:noFill/>
        </p:spPr>
      </p:pic>
      <p:pic>
        <p:nvPicPr>
          <p:cNvPr id="2057" name="Picture 9" descr="C:\Documents and Settings\sscher\My Documents\matlab\go\photos\results\GrowGrid_2_17_2.jpg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838200" y="1143000"/>
            <a:ext cx="7315200" cy="5486400"/>
          </a:xfrm>
          <a:prstGeom prst="rect">
            <a:avLst/>
          </a:prstGeom>
          <a:noFill/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Rectify Image</a:t>
            </a:r>
            <a:endParaRPr lang="en-US" dirty="0"/>
          </a:p>
        </p:txBody>
      </p:sp>
      <p:pic>
        <p:nvPicPr>
          <p:cNvPr id="4098" name="Picture 2" descr="C:\Documents and Settings\sscher\My Documents\matlab\go\photos\results\Grayscale Before Warpin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52600"/>
            <a:ext cx="4876800" cy="3657600"/>
          </a:xfrm>
          <a:prstGeom prst="rect">
            <a:avLst/>
          </a:prstGeom>
          <a:noFill/>
        </p:spPr>
      </p:pic>
      <p:pic>
        <p:nvPicPr>
          <p:cNvPr id="4099" name="Picture 3" descr="C:\Documents and Settings\sscher\My Documents\matlab\go\photos\results\Grayscale After Warpin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1752600"/>
            <a:ext cx="3657600" cy="3657600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Documents and Settings\sscher\My Documents\matlab\go\photos\results\Score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219200"/>
            <a:ext cx="5486400" cy="5486400"/>
          </a:xfrm>
          <a:prstGeom prst="rect">
            <a:avLst/>
          </a:prstGeom>
          <a:noFill/>
        </p:spPr>
      </p:pic>
      <p:pic>
        <p:nvPicPr>
          <p:cNvPr id="5125" name="Picture 5" descr="C:\Documents and Settings\sscher\My Documents\matlab\go\photos\results\Score1maske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219200"/>
            <a:ext cx="5486400" cy="5486400"/>
          </a:xfrm>
          <a:prstGeom prst="rect">
            <a:avLst/>
          </a:prstGeom>
          <a:noFill/>
        </p:spPr>
      </p:pic>
      <p:pic>
        <p:nvPicPr>
          <p:cNvPr id="5132" name="Picture 12" descr="C:\Documents and Settings\sscher\My Documents\matlab\go\photos\results\Score1maskedEn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1219200"/>
            <a:ext cx="5486400" cy="5486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Filter == Template Matching</a:t>
            </a:r>
            <a:endParaRPr lang="en-US" dirty="0"/>
          </a:p>
        </p:txBody>
      </p:sp>
      <p:pic>
        <p:nvPicPr>
          <p:cNvPr id="5123" name="Picture 3" descr="C:\Documents and Settings\sscher\My Documents\matlab\go\photos\results\Rectified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76400" y="1219200"/>
            <a:ext cx="5486400" cy="5486400"/>
          </a:xfrm>
          <a:prstGeom prst="rect">
            <a:avLst/>
          </a:prstGeom>
          <a:noFill/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 of Raw Stone Detector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                         Play movie vid1.avi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Optimal Move Sequence</a:t>
            </a:r>
            <a:br>
              <a:rPr lang="en-US" dirty="0" smtClean="0"/>
            </a:br>
            <a:r>
              <a:rPr lang="en-US" dirty="0" smtClean="0"/>
              <a:t>is a shortest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304800" y="1600200"/>
            <a:ext cx="7467600" cy="5181600"/>
            <a:chOff x="304800" y="1600200"/>
            <a:chExt cx="7467600" cy="5181600"/>
          </a:xfrm>
        </p:grpSpPr>
        <p:cxnSp>
          <p:nvCxnSpPr>
            <p:cNvPr id="10" name="Straight Arrow Connector 9"/>
            <p:cNvCxnSpPr>
              <a:stCxn id="11" idx="3"/>
            </p:cNvCxnSpPr>
            <p:nvPr/>
          </p:nvCxnSpPr>
          <p:spPr>
            <a:xfrm>
              <a:off x="1600200" y="2095500"/>
              <a:ext cx="2057400" cy="3810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1" idx="3"/>
              <a:endCxn id="22" idx="1"/>
            </p:cNvCxnSpPr>
            <p:nvPr/>
          </p:nvCxnSpPr>
          <p:spPr>
            <a:xfrm>
              <a:off x="1600200" y="2095500"/>
              <a:ext cx="1905000" cy="106680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22" idx="3"/>
              <a:endCxn id="27" idx="1"/>
            </p:cNvCxnSpPr>
            <p:nvPr/>
          </p:nvCxnSpPr>
          <p:spPr>
            <a:xfrm>
              <a:off x="4572000" y="3162300"/>
              <a:ext cx="1600200" cy="1588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533400" y="1600200"/>
              <a:ext cx="1066800" cy="990600"/>
            </a:xfrm>
            <a:prstGeom prst="rect">
              <a:avLst/>
            </a:prstGeom>
            <a:solidFill>
              <a:srgbClr val="B57F5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" y="16764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72200" y="2667000"/>
              <a:ext cx="1066800" cy="990600"/>
            </a:xfrm>
            <a:prstGeom prst="rect">
              <a:avLst/>
            </a:prstGeom>
            <a:solidFill>
              <a:srgbClr val="B57F5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248400" y="27432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745357" y="2743200"/>
              <a:ext cx="417443" cy="38762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172200" y="3733800"/>
              <a:ext cx="1066800" cy="990600"/>
            </a:xfrm>
            <a:prstGeom prst="rect">
              <a:avLst/>
            </a:prstGeom>
            <a:solidFill>
              <a:srgbClr val="B57F5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248400" y="38100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781800" y="3810000"/>
              <a:ext cx="417443" cy="38762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/>
            <p:cNvCxnSpPr>
              <a:stCxn id="22" idx="3"/>
              <a:endCxn id="30" idx="1"/>
            </p:cNvCxnSpPr>
            <p:nvPr/>
          </p:nvCxnSpPr>
          <p:spPr>
            <a:xfrm>
              <a:off x="4572000" y="3162300"/>
              <a:ext cx="1600200" cy="106680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6781800" y="42672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" descr="C:\Documents and Settings\sscher\My Documents\matlab\go\photos\results\Rectified1.jpg"/>
            <p:cNvPicPr>
              <a:picLocks noChangeAspect="1" noChangeArrowheads="1"/>
            </p:cNvPicPr>
            <p:nvPr/>
          </p:nvPicPr>
          <p:blipFill>
            <a:blip r:embed="rId2"/>
            <a:srcRect l="63889" t="79167" r="25000" b="9722"/>
            <a:stretch>
              <a:fillRect/>
            </a:stretch>
          </p:blipFill>
          <p:spPr bwMode="auto">
            <a:xfrm>
              <a:off x="6096000" y="5425453"/>
              <a:ext cx="1356347" cy="1356347"/>
            </a:xfrm>
            <a:prstGeom prst="rect">
              <a:avLst/>
            </a:prstGeom>
            <a:noFill/>
          </p:spPr>
        </p:pic>
        <p:sp>
          <p:nvSpPr>
            <p:cNvPr id="46" name="Rectangle 45"/>
            <p:cNvSpPr/>
            <p:nvPr/>
          </p:nvSpPr>
          <p:spPr>
            <a:xfrm>
              <a:off x="6172200" y="1600200"/>
              <a:ext cx="1066800" cy="990600"/>
            </a:xfrm>
            <a:prstGeom prst="rect">
              <a:avLst/>
            </a:prstGeom>
            <a:solidFill>
              <a:srgbClr val="B57F5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248400" y="16764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781800" y="2133600"/>
              <a:ext cx="417443" cy="38762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248400" y="21336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16" idx="3"/>
              <a:endCxn id="46" idx="1"/>
            </p:cNvCxnSpPr>
            <p:nvPr/>
          </p:nvCxnSpPr>
          <p:spPr>
            <a:xfrm>
              <a:off x="4572000" y="2095500"/>
              <a:ext cx="1600200" cy="1588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3" descr="C:\Documents and Settings\sscher\My Documents\matlab\go\photos\results\Rectified1.jpg"/>
            <p:cNvPicPr>
              <a:picLocks noChangeAspect="1" noChangeArrowheads="1"/>
            </p:cNvPicPr>
            <p:nvPr/>
          </p:nvPicPr>
          <p:blipFill>
            <a:blip r:embed="rId2"/>
            <a:srcRect l="16526" t="46318" r="71613" b="41822"/>
            <a:stretch>
              <a:fillRect/>
            </a:stretch>
          </p:blipFill>
          <p:spPr bwMode="auto">
            <a:xfrm>
              <a:off x="304800" y="5334000"/>
              <a:ext cx="1447800" cy="1447800"/>
            </a:xfrm>
            <a:prstGeom prst="rect">
              <a:avLst/>
            </a:prstGeom>
            <a:noFill/>
          </p:spPr>
        </p:pic>
        <p:sp>
          <p:nvSpPr>
            <p:cNvPr id="34" name="TextBox 33"/>
            <p:cNvSpPr txBox="1"/>
            <p:nvPr/>
          </p:nvSpPr>
          <p:spPr>
            <a:xfrm>
              <a:off x="609600" y="4800600"/>
              <a:ext cx="1600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Time = 1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581400" y="4876800"/>
              <a:ext cx="1600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Time = 2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172200" y="4953000"/>
              <a:ext cx="1600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Time = 3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429000" y="1600200"/>
            <a:ext cx="1295400" cy="5181600"/>
            <a:chOff x="3429000" y="1600200"/>
            <a:chExt cx="1295400" cy="5181600"/>
          </a:xfrm>
        </p:grpSpPr>
        <p:sp>
          <p:nvSpPr>
            <p:cNvPr id="16" name="Rectangle 15"/>
            <p:cNvSpPr/>
            <p:nvPr/>
          </p:nvSpPr>
          <p:spPr>
            <a:xfrm>
              <a:off x="3505200" y="1600200"/>
              <a:ext cx="1066800" cy="990600"/>
            </a:xfrm>
            <a:prstGeom prst="rect">
              <a:avLst/>
            </a:prstGeom>
            <a:solidFill>
              <a:srgbClr val="B57F5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581400" y="16764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114800" y="2057400"/>
              <a:ext cx="417443" cy="38762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05200" y="2667000"/>
              <a:ext cx="1066800" cy="990600"/>
            </a:xfrm>
            <a:prstGeom prst="rect">
              <a:avLst/>
            </a:prstGeom>
            <a:solidFill>
              <a:srgbClr val="B57F5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581400" y="27432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114800" y="2743200"/>
              <a:ext cx="417443" cy="38762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3" descr="C:\Documents and Settings\sscher\My Documents\matlab\go\photos\results\Rectified1.jpg"/>
            <p:cNvPicPr>
              <a:picLocks noChangeAspect="1" noChangeArrowheads="1"/>
            </p:cNvPicPr>
            <p:nvPr/>
          </p:nvPicPr>
          <p:blipFill>
            <a:blip r:embed="rId2"/>
            <a:srcRect l="68820" t="84722" r="20568" b="4167"/>
            <a:stretch>
              <a:fillRect/>
            </a:stretch>
          </p:blipFill>
          <p:spPr bwMode="auto">
            <a:xfrm>
              <a:off x="3429000" y="5425453"/>
              <a:ext cx="1295400" cy="1356347"/>
            </a:xfrm>
            <a:prstGeom prst="rect">
              <a:avLst/>
            </a:prstGeom>
            <a:noFill/>
          </p:spPr>
        </p:pic>
      </p:grpSp>
      <p:grpSp>
        <p:nvGrpSpPr>
          <p:cNvPr id="44" name="Group 43"/>
          <p:cNvGrpSpPr/>
          <p:nvPr/>
        </p:nvGrpSpPr>
        <p:grpSpPr>
          <a:xfrm>
            <a:off x="2057401" y="2895600"/>
            <a:ext cx="3962399" cy="3048003"/>
            <a:chOff x="2057401" y="2895600"/>
            <a:chExt cx="3962399" cy="3048003"/>
          </a:xfrm>
        </p:grpSpPr>
        <p:sp>
          <p:nvSpPr>
            <p:cNvPr id="37" name="Curved Up Arrow 36"/>
            <p:cNvSpPr/>
            <p:nvPr/>
          </p:nvSpPr>
          <p:spPr>
            <a:xfrm rot="5400000">
              <a:off x="1333501" y="3619503"/>
              <a:ext cx="3048000" cy="1600200"/>
            </a:xfrm>
            <a:prstGeom prst="curvedUpArrow">
              <a:avLst>
                <a:gd name="adj1" fmla="val 9559"/>
                <a:gd name="adj2" fmla="val 27513"/>
                <a:gd name="adj3" fmla="val 13235"/>
              </a:avLst>
            </a:prstGeom>
            <a:solidFill>
              <a:schemeClr val="bg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urved Up Arrow 39"/>
            <p:cNvSpPr/>
            <p:nvPr/>
          </p:nvSpPr>
          <p:spPr>
            <a:xfrm rot="16200000" flipH="1">
              <a:off x="3695700" y="3619500"/>
              <a:ext cx="3048000" cy="1600200"/>
            </a:xfrm>
            <a:prstGeom prst="curvedUpArrow">
              <a:avLst>
                <a:gd name="adj1" fmla="val 9559"/>
                <a:gd name="adj2" fmla="val 27513"/>
                <a:gd name="adj3" fmla="val 13235"/>
              </a:avLst>
            </a:prstGeom>
            <a:solidFill>
              <a:schemeClr val="tx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057400" y="1828804"/>
            <a:ext cx="3962400" cy="4724398"/>
            <a:chOff x="2057401" y="2895603"/>
            <a:chExt cx="3962400" cy="3499555"/>
          </a:xfrm>
        </p:grpSpPr>
        <p:sp>
          <p:nvSpPr>
            <p:cNvPr id="51" name="Curved Up Arrow 50"/>
            <p:cNvSpPr/>
            <p:nvPr/>
          </p:nvSpPr>
          <p:spPr>
            <a:xfrm rot="5400000">
              <a:off x="1333501" y="3619503"/>
              <a:ext cx="3048000" cy="1600200"/>
            </a:xfrm>
            <a:prstGeom prst="curvedUpArrow">
              <a:avLst>
                <a:gd name="adj1" fmla="val 9559"/>
                <a:gd name="adj2" fmla="val 27513"/>
                <a:gd name="adj3" fmla="val 13235"/>
              </a:avLst>
            </a:prstGeom>
            <a:solidFill>
              <a:schemeClr val="bg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Curved Up Arrow 51"/>
            <p:cNvSpPr/>
            <p:nvPr/>
          </p:nvSpPr>
          <p:spPr>
            <a:xfrm rot="16200000" flipH="1">
              <a:off x="3582812" y="3958169"/>
              <a:ext cx="3273778" cy="1600200"/>
            </a:xfrm>
            <a:prstGeom prst="curvedUpArrow">
              <a:avLst>
                <a:gd name="adj1" fmla="val 9559"/>
                <a:gd name="adj2" fmla="val 27513"/>
                <a:gd name="adj3" fmla="val 13235"/>
              </a:avLst>
            </a:prstGeom>
            <a:solidFill>
              <a:schemeClr val="tx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057400" y="3428997"/>
            <a:ext cx="3962399" cy="3048003"/>
            <a:chOff x="2057401" y="2895600"/>
            <a:chExt cx="3962399" cy="3048003"/>
          </a:xfrm>
        </p:grpSpPr>
        <p:sp>
          <p:nvSpPr>
            <p:cNvPr id="54" name="Curved Up Arrow 53"/>
            <p:cNvSpPr/>
            <p:nvPr/>
          </p:nvSpPr>
          <p:spPr>
            <a:xfrm rot="5400000">
              <a:off x="1333501" y="3619503"/>
              <a:ext cx="3048000" cy="1600200"/>
            </a:xfrm>
            <a:prstGeom prst="curvedUpArrow">
              <a:avLst>
                <a:gd name="adj1" fmla="val 9559"/>
                <a:gd name="adj2" fmla="val 27513"/>
                <a:gd name="adj3" fmla="val 13235"/>
              </a:avLst>
            </a:prstGeom>
            <a:solidFill>
              <a:schemeClr val="bg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Curved Up Arrow 54"/>
            <p:cNvSpPr/>
            <p:nvPr/>
          </p:nvSpPr>
          <p:spPr>
            <a:xfrm rot="16200000" flipH="1">
              <a:off x="3695700" y="3619500"/>
              <a:ext cx="3048000" cy="1600200"/>
            </a:xfrm>
            <a:prstGeom prst="curvedUpArrow">
              <a:avLst>
                <a:gd name="adj1" fmla="val 9559"/>
                <a:gd name="adj2" fmla="val 27513"/>
                <a:gd name="adj3" fmla="val 13235"/>
              </a:avLst>
            </a:prstGeom>
            <a:solidFill>
              <a:schemeClr val="tx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057400" y="1676400"/>
            <a:ext cx="3962399" cy="4724399"/>
            <a:chOff x="2057401" y="2444047"/>
            <a:chExt cx="3962399" cy="3499556"/>
          </a:xfrm>
        </p:grpSpPr>
        <p:sp>
          <p:nvSpPr>
            <p:cNvPr id="59" name="Curved Up Arrow 58"/>
            <p:cNvSpPr/>
            <p:nvPr/>
          </p:nvSpPr>
          <p:spPr>
            <a:xfrm rot="5400000">
              <a:off x="1333501" y="3619503"/>
              <a:ext cx="3048000" cy="1600200"/>
            </a:xfrm>
            <a:prstGeom prst="curvedUpArrow">
              <a:avLst>
                <a:gd name="adj1" fmla="val 9559"/>
                <a:gd name="adj2" fmla="val 27513"/>
                <a:gd name="adj3" fmla="val 13235"/>
              </a:avLst>
            </a:prstGeom>
            <a:solidFill>
              <a:schemeClr val="bg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Curved Up Arrow 59"/>
            <p:cNvSpPr/>
            <p:nvPr/>
          </p:nvSpPr>
          <p:spPr>
            <a:xfrm rot="16200000" flipH="1">
              <a:off x="3582811" y="3280836"/>
              <a:ext cx="3273778" cy="1600200"/>
            </a:xfrm>
            <a:prstGeom prst="curvedUpArrow">
              <a:avLst>
                <a:gd name="adj1" fmla="val 9559"/>
                <a:gd name="adj2" fmla="val 27513"/>
                <a:gd name="adj3" fmla="val 13235"/>
              </a:avLst>
            </a:prstGeom>
            <a:solidFill>
              <a:schemeClr val="tx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505200" y="266700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.9    .7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505200" y="1600200"/>
            <a:ext cx="106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.9 </a:t>
            </a:r>
          </a:p>
          <a:p>
            <a:r>
              <a:rPr lang="en-US" sz="2800" b="1" dirty="0" smtClean="0">
                <a:solidFill>
                  <a:schemeClr val="accent1"/>
                </a:solidFill>
              </a:rPr>
              <a:t>       .1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505200" y="312420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.8    .8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05200" y="1600200"/>
            <a:ext cx="106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       .2</a:t>
            </a:r>
          </a:p>
          <a:p>
            <a:r>
              <a:rPr lang="en-US" sz="2800" b="1" dirty="0" smtClean="0">
                <a:solidFill>
                  <a:schemeClr val="accent1"/>
                </a:solidFill>
              </a:rPr>
              <a:t>.8</a:t>
            </a:r>
            <a:endParaRPr lang="en-US" sz="28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Optimal Move </a:t>
            </a:r>
            <a:r>
              <a:rPr lang="en-US" dirty="0" smtClean="0"/>
              <a:t>Sequence: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Graph of all Possible Sequences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3" name="Group 41"/>
          <p:cNvGrpSpPr/>
          <p:nvPr/>
        </p:nvGrpSpPr>
        <p:grpSpPr>
          <a:xfrm>
            <a:off x="304800" y="1600200"/>
            <a:ext cx="7467600" cy="5181600"/>
            <a:chOff x="304800" y="1600200"/>
            <a:chExt cx="7467600" cy="5181600"/>
          </a:xfrm>
        </p:grpSpPr>
        <p:cxnSp>
          <p:nvCxnSpPr>
            <p:cNvPr id="10" name="Straight Arrow Connector 9"/>
            <p:cNvCxnSpPr>
              <a:stCxn id="11" idx="3"/>
            </p:cNvCxnSpPr>
            <p:nvPr/>
          </p:nvCxnSpPr>
          <p:spPr>
            <a:xfrm>
              <a:off x="1600200" y="2095500"/>
              <a:ext cx="2057400" cy="3810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1" idx="3"/>
              <a:endCxn id="22" idx="1"/>
            </p:cNvCxnSpPr>
            <p:nvPr/>
          </p:nvCxnSpPr>
          <p:spPr>
            <a:xfrm>
              <a:off x="1600200" y="2095500"/>
              <a:ext cx="1905000" cy="106680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22" idx="3"/>
              <a:endCxn id="27" idx="1"/>
            </p:cNvCxnSpPr>
            <p:nvPr/>
          </p:nvCxnSpPr>
          <p:spPr>
            <a:xfrm>
              <a:off x="4572000" y="3162300"/>
              <a:ext cx="1600200" cy="1588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533400" y="1600200"/>
              <a:ext cx="1066800" cy="990600"/>
            </a:xfrm>
            <a:prstGeom prst="rect">
              <a:avLst/>
            </a:prstGeom>
            <a:solidFill>
              <a:srgbClr val="B57F5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" y="16764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72200" y="2667000"/>
              <a:ext cx="1066800" cy="990600"/>
            </a:xfrm>
            <a:prstGeom prst="rect">
              <a:avLst/>
            </a:prstGeom>
            <a:solidFill>
              <a:srgbClr val="B57F5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248400" y="27432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745357" y="2743200"/>
              <a:ext cx="417443" cy="38762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172200" y="3733800"/>
              <a:ext cx="1066800" cy="990600"/>
            </a:xfrm>
            <a:prstGeom prst="rect">
              <a:avLst/>
            </a:prstGeom>
            <a:solidFill>
              <a:srgbClr val="B57F5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248400" y="38100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781800" y="3810000"/>
              <a:ext cx="417443" cy="38762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/>
            <p:cNvCxnSpPr>
              <a:stCxn id="22" idx="3"/>
              <a:endCxn id="30" idx="1"/>
            </p:cNvCxnSpPr>
            <p:nvPr/>
          </p:nvCxnSpPr>
          <p:spPr>
            <a:xfrm>
              <a:off x="4572000" y="3162300"/>
              <a:ext cx="1600200" cy="106680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6781800" y="42672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" descr="C:\Documents and Settings\sscher\My Documents\matlab\go\photos\results\Rectified1.jpg"/>
            <p:cNvPicPr>
              <a:picLocks noChangeAspect="1" noChangeArrowheads="1"/>
            </p:cNvPicPr>
            <p:nvPr/>
          </p:nvPicPr>
          <p:blipFill>
            <a:blip r:embed="rId2"/>
            <a:srcRect l="63889" t="79167" r="25000" b="9722"/>
            <a:stretch>
              <a:fillRect/>
            </a:stretch>
          </p:blipFill>
          <p:spPr bwMode="auto">
            <a:xfrm>
              <a:off x="6096000" y="5425453"/>
              <a:ext cx="1356347" cy="1356347"/>
            </a:xfrm>
            <a:prstGeom prst="rect">
              <a:avLst/>
            </a:prstGeom>
            <a:noFill/>
          </p:spPr>
        </p:pic>
        <p:sp>
          <p:nvSpPr>
            <p:cNvPr id="46" name="Rectangle 45"/>
            <p:cNvSpPr/>
            <p:nvPr/>
          </p:nvSpPr>
          <p:spPr>
            <a:xfrm>
              <a:off x="6172200" y="1600200"/>
              <a:ext cx="1066800" cy="990600"/>
            </a:xfrm>
            <a:prstGeom prst="rect">
              <a:avLst/>
            </a:prstGeom>
            <a:solidFill>
              <a:srgbClr val="B57F5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248400" y="16764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781800" y="2133600"/>
              <a:ext cx="417443" cy="38762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248400" y="21336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16" idx="3"/>
              <a:endCxn id="46" idx="1"/>
            </p:cNvCxnSpPr>
            <p:nvPr/>
          </p:nvCxnSpPr>
          <p:spPr>
            <a:xfrm>
              <a:off x="4572000" y="2095500"/>
              <a:ext cx="1600200" cy="1588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3" descr="C:\Documents and Settings\sscher\My Documents\matlab\go\photos\results\Rectified1.jpg"/>
            <p:cNvPicPr>
              <a:picLocks noChangeAspect="1" noChangeArrowheads="1"/>
            </p:cNvPicPr>
            <p:nvPr/>
          </p:nvPicPr>
          <p:blipFill>
            <a:blip r:embed="rId2"/>
            <a:srcRect l="16526" t="46318" r="71613" b="41822"/>
            <a:stretch>
              <a:fillRect/>
            </a:stretch>
          </p:blipFill>
          <p:spPr bwMode="auto">
            <a:xfrm>
              <a:off x="304800" y="5334000"/>
              <a:ext cx="1447800" cy="1447800"/>
            </a:xfrm>
            <a:prstGeom prst="rect">
              <a:avLst/>
            </a:prstGeom>
            <a:noFill/>
          </p:spPr>
        </p:pic>
        <p:sp>
          <p:nvSpPr>
            <p:cNvPr id="34" name="TextBox 33"/>
            <p:cNvSpPr txBox="1"/>
            <p:nvPr/>
          </p:nvSpPr>
          <p:spPr>
            <a:xfrm>
              <a:off x="609600" y="4800600"/>
              <a:ext cx="1600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Time = 1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581400" y="4876800"/>
              <a:ext cx="1600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Time = 2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172200" y="4953000"/>
              <a:ext cx="1600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Time = 3</a:t>
              </a:r>
              <a:endParaRPr lang="en-US" dirty="0"/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3429000" y="1600200"/>
            <a:ext cx="1295400" cy="5181600"/>
            <a:chOff x="3429000" y="1600200"/>
            <a:chExt cx="1295400" cy="5181600"/>
          </a:xfrm>
        </p:grpSpPr>
        <p:sp>
          <p:nvSpPr>
            <p:cNvPr id="16" name="Rectangle 15"/>
            <p:cNvSpPr/>
            <p:nvPr/>
          </p:nvSpPr>
          <p:spPr>
            <a:xfrm>
              <a:off x="3505200" y="1600200"/>
              <a:ext cx="1066800" cy="990600"/>
            </a:xfrm>
            <a:prstGeom prst="rect">
              <a:avLst/>
            </a:prstGeom>
            <a:solidFill>
              <a:srgbClr val="B57F5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581400" y="16764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114800" y="2057400"/>
              <a:ext cx="417443" cy="38762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05200" y="2667000"/>
              <a:ext cx="1066800" cy="990600"/>
            </a:xfrm>
            <a:prstGeom prst="rect">
              <a:avLst/>
            </a:prstGeom>
            <a:solidFill>
              <a:srgbClr val="B57F5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581400" y="27432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114800" y="2743200"/>
              <a:ext cx="417443" cy="38762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3" descr="C:\Documents and Settings\sscher\My Documents\matlab\go\photos\results\Rectified1.jpg"/>
            <p:cNvPicPr>
              <a:picLocks noChangeAspect="1" noChangeArrowheads="1"/>
            </p:cNvPicPr>
            <p:nvPr/>
          </p:nvPicPr>
          <p:blipFill>
            <a:blip r:embed="rId2"/>
            <a:srcRect l="68820" t="84722" r="20568" b="4167"/>
            <a:stretch>
              <a:fillRect/>
            </a:stretch>
          </p:blipFill>
          <p:spPr bwMode="auto">
            <a:xfrm>
              <a:off x="3429000" y="5425453"/>
              <a:ext cx="1295400" cy="1356347"/>
            </a:xfrm>
            <a:prstGeom prst="rect">
              <a:avLst/>
            </a:prstGeom>
            <a:noFill/>
          </p:spPr>
        </p:pic>
      </p:grpSp>
      <p:sp>
        <p:nvSpPr>
          <p:cNvPr id="61" name="TextBox 60"/>
          <p:cNvSpPr txBox="1"/>
          <p:nvPr/>
        </p:nvSpPr>
        <p:spPr>
          <a:xfrm>
            <a:off x="3657600" y="2905780"/>
            <a:ext cx="838200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.403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657600" y="1828800"/>
            <a:ext cx="838200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.014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685800" y="1828800"/>
            <a:ext cx="6477000" cy="2656820"/>
            <a:chOff x="685800" y="1828800"/>
            <a:chExt cx="6477000" cy="2656820"/>
          </a:xfrm>
        </p:grpSpPr>
        <p:sp>
          <p:nvSpPr>
            <p:cNvPr id="56" name="TextBox 55"/>
            <p:cNvSpPr txBox="1"/>
            <p:nvPr/>
          </p:nvSpPr>
          <p:spPr>
            <a:xfrm>
              <a:off x="685800" y="1828800"/>
              <a:ext cx="838200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1"/>
                  </a:solidFill>
                </a:rPr>
                <a:t>.821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324600" y="1828800"/>
              <a:ext cx="838200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1"/>
                  </a:solidFill>
                </a:rPr>
                <a:t>.002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248400" y="2905780"/>
              <a:ext cx="838200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1"/>
                  </a:solidFill>
                </a:rPr>
                <a:t>.201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324600" y="3962400"/>
              <a:ext cx="838200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1"/>
                  </a:solidFill>
                </a:rPr>
                <a:t>.350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Optimal Move Sequence</a:t>
            </a:r>
            <a:br>
              <a:rPr lang="en-US" dirty="0" smtClean="0"/>
            </a:br>
            <a:r>
              <a:rPr lang="en-US" dirty="0" smtClean="0"/>
              <a:t>is a shortest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9" name="Picture 3" descr="C:\Documents and Settings\sscher\My Documents\matlab\go\photos\results\Rectified1.jpg"/>
          <p:cNvPicPr>
            <a:picLocks noChangeAspect="1" noChangeArrowheads="1"/>
          </p:cNvPicPr>
          <p:nvPr/>
        </p:nvPicPr>
        <p:blipFill>
          <a:blip r:embed="rId2"/>
          <a:srcRect l="63889" t="79167" r="25000" b="9722"/>
          <a:stretch>
            <a:fillRect/>
          </a:stretch>
        </p:blipFill>
        <p:spPr bwMode="auto">
          <a:xfrm>
            <a:off x="6096000" y="5425453"/>
            <a:ext cx="1356347" cy="1356347"/>
          </a:xfrm>
          <a:prstGeom prst="rect">
            <a:avLst/>
          </a:prstGeom>
          <a:noFill/>
        </p:spPr>
      </p:pic>
      <p:pic>
        <p:nvPicPr>
          <p:cNvPr id="57" name="Picture 3" descr="C:\Documents and Settings\sscher\My Documents\matlab\go\photos\results\Rectified1.jpg"/>
          <p:cNvPicPr>
            <a:picLocks noChangeAspect="1" noChangeArrowheads="1"/>
          </p:cNvPicPr>
          <p:nvPr/>
        </p:nvPicPr>
        <p:blipFill>
          <a:blip r:embed="rId2"/>
          <a:srcRect l="16526" t="46318" r="71613" b="41822"/>
          <a:stretch>
            <a:fillRect/>
          </a:stretch>
        </p:blipFill>
        <p:spPr bwMode="auto">
          <a:xfrm>
            <a:off x="304800" y="5334000"/>
            <a:ext cx="1447800" cy="14478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609600" y="4800600"/>
            <a:ext cx="1600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= 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581400" y="4876800"/>
            <a:ext cx="1600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= 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172200" y="4953000"/>
            <a:ext cx="1600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= 3</a:t>
            </a:r>
            <a:endParaRPr lang="en-US" dirty="0"/>
          </a:p>
        </p:txBody>
      </p:sp>
      <p:pic>
        <p:nvPicPr>
          <p:cNvPr id="58" name="Picture 3" descr="C:\Documents and Settings\sscher\My Documents\matlab\go\photos\results\Rectified1.jpg"/>
          <p:cNvPicPr>
            <a:picLocks noChangeAspect="1" noChangeArrowheads="1"/>
          </p:cNvPicPr>
          <p:nvPr/>
        </p:nvPicPr>
        <p:blipFill>
          <a:blip r:embed="rId2"/>
          <a:srcRect l="68820" t="84722" r="20568" b="4167"/>
          <a:stretch>
            <a:fillRect/>
          </a:stretch>
        </p:blipFill>
        <p:spPr bwMode="auto">
          <a:xfrm>
            <a:off x="3429000" y="5425453"/>
            <a:ext cx="1295400" cy="1356347"/>
          </a:xfrm>
          <a:prstGeom prst="rect">
            <a:avLst/>
          </a:prstGeom>
          <a:noFill/>
        </p:spPr>
      </p:pic>
      <p:grpSp>
        <p:nvGrpSpPr>
          <p:cNvPr id="43" name="Group 42"/>
          <p:cNvGrpSpPr/>
          <p:nvPr/>
        </p:nvGrpSpPr>
        <p:grpSpPr>
          <a:xfrm>
            <a:off x="533400" y="1600200"/>
            <a:ext cx="6705600" cy="2057400"/>
            <a:chOff x="533400" y="1600200"/>
            <a:chExt cx="6705600" cy="2057400"/>
          </a:xfrm>
        </p:grpSpPr>
        <p:cxnSp>
          <p:nvCxnSpPr>
            <p:cNvPr id="13" name="Straight Arrow Connector 12"/>
            <p:cNvCxnSpPr>
              <a:stCxn id="11" idx="3"/>
              <a:endCxn id="22" idx="1"/>
            </p:cNvCxnSpPr>
            <p:nvPr/>
          </p:nvCxnSpPr>
          <p:spPr>
            <a:xfrm>
              <a:off x="1600200" y="2095500"/>
              <a:ext cx="1905000" cy="106680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22" idx="3"/>
              <a:endCxn id="27" idx="1"/>
            </p:cNvCxnSpPr>
            <p:nvPr/>
          </p:nvCxnSpPr>
          <p:spPr>
            <a:xfrm>
              <a:off x="4572000" y="3162300"/>
              <a:ext cx="1600200" cy="1588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533400" y="1600200"/>
              <a:ext cx="1066800" cy="990600"/>
            </a:xfrm>
            <a:prstGeom prst="rect">
              <a:avLst/>
            </a:prstGeom>
            <a:solidFill>
              <a:srgbClr val="B57F5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" y="16764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72200" y="2667000"/>
              <a:ext cx="1066800" cy="990600"/>
            </a:xfrm>
            <a:prstGeom prst="rect">
              <a:avLst/>
            </a:prstGeom>
            <a:solidFill>
              <a:srgbClr val="B57F5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248400" y="27432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745357" y="2743200"/>
              <a:ext cx="417443" cy="38762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05200" y="2667000"/>
              <a:ext cx="1066800" cy="990600"/>
            </a:xfrm>
            <a:prstGeom prst="rect">
              <a:avLst/>
            </a:prstGeom>
            <a:solidFill>
              <a:srgbClr val="B57F5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581400" y="27432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114800" y="2743200"/>
              <a:ext cx="417443" cy="38762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657600" y="2905780"/>
              <a:ext cx="838200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1"/>
                  </a:solidFill>
                </a:rPr>
                <a:t>.403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685800" y="1828800"/>
            <a:ext cx="838200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.821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248400" y="2905780"/>
            <a:ext cx="838200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.201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600200" y="1600200"/>
            <a:ext cx="5638800" cy="3124200"/>
            <a:chOff x="1600200" y="1600200"/>
            <a:chExt cx="5638800" cy="3124200"/>
          </a:xfrm>
        </p:grpSpPr>
        <p:cxnSp>
          <p:nvCxnSpPr>
            <p:cNvPr id="10" name="Straight Arrow Connector 9"/>
            <p:cNvCxnSpPr>
              <a:stCxn id="11" idx="3"/>
            </p:cNvCxnSpPr>
            <p:nvPr/>
          </p:nvCxnSpPr>
          <p:spPr>
            <a:xfrm>
              <a:off x="1600200" y="2095500"/>
              <a:ext cx="2057400" cy="3810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172200" y="3733800"/>
              <a:ext cx="1066800" cy="990600"/>
            </a:xfrm>
            <a:prstGeom prst="rect">
              <a:avLst/>
            </a:prstGeom>
            <a:solidFill>
              <a:srgbClr val="B57F5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248400" y="38100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781800" y="3810000"/>
              <a:ext cx="417443" cy="38762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/>
            <p:cNvCxnSpPr>
              <a:stCxn id="22" idx="3"/>
              <a:endCxn id="30" idx="1"/>
            </p:cNvCxnSpPr>
            <p:nvPr/>
          </p:nvCxnSpPr>
          <p:spPr>
            <a:xfrm>
              <a:off x="4572000" y="3162300"/>
              <a:ext cx="1600200" cy="106680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6781800" y="42672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172200" y="1600200"/>
              <a:ext cx="1066800" cy="990600"/>
            </a:xfrm>
            <a:prstGeom prst="rect">
              <a:avLst/>
            </a:prstGeom>
            <a:solidFill>
              <a:srgbClr val="B57F5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248400" y="16764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781800" y="2133600"/>
              <a:ext cx="417443" cy="38762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248400" y="21336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16" idx="3"/>
              <a:endCxn id="46" idx="1"/>
            </p:cNvCxnSpPr>
            <p:nvPr/>
          </p:nvCxnSpPr>
          <p:spPr>
            <a:xfrm>
              <a:off x="4572000" y="2095500"/>
              <a:ext cx="1600200" cy="1588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505200" y="1600200"/>
              <a:ext cx="1066800" cy="990600"/>
            </a:xfrm>
            <a:prstGeom prst="rect">
              <a:avLst/>
            </a:prstGeom>
            <a:solidFill>
              <a:srgbClr val="B57F5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581400" y="1676400"/>
              <a:ext cx="417443" cy="3876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114800" y="2057400"/>
              <a:ext cx="417443" cy="38762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657600" y="1828800"/>
              <a:ext cx="838200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1"/>
                  </a:solidFill>
                </a:rPr>
                <a:t>.014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324600" y="1828800"/>
              <a:ext cx="838200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1"/>
                  </a:solidFill>
                </a:rPr>
                <a:t>.002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324600" y="3962400"/>
              <a:ext cx="838200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1"/>
                  </a:solidFill>
                </a:rPr>
                <a:t>.350</a:t>
              </a:r>
              <a:endParaRPr lang="en-US" sz="28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620000" y="292042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=.066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Greedy, Iterated</a:t>
            </a:r>
            <a:br>
              <a:rPr lang="en-US" dirty="0" smtClean="0"/>
            </a:br>
            <a:r>
              <a:rPr lang="en-US" dirty="0" smtClean="0"/>
              <a:t>Depth-Limited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Isosceles Triangle 4"/>
          <p:cNvSpPr/>
          <p:nvPr/>
        </p:nvSpPr>
        <p:spPr>
          <a:xfrm>
            <a:off x="4038600" y="1676400"/>
            <a:ext cx="304800" cy="228600"/>
          </a:xfrm>
          <a:prstGeom prst="triangl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>
            <a:off x="3581400" y="2057400"/>
            <a:ext cx="304800" cy="228600"/>
          </a:xfrm>
          <a:prstGeom prst="triangl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6" idx="0"/>
            <a:endCxn id="5" idx="2"/>
          </p:cNvCxnSpPr>
          <p:nvPr/>
        </p:nvCxnSpPr>
        <p:spPr>
          <a:xfrm rot="5400000" flipH="1" flipV="1">
            <a:off x="3810000" y="1828800"/>
            <a:ext cx="152400" cy="304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/>
          <p:cNvSpPr/>
          <p:nvPr/>
        </p:nvSpPr>
        <p:spPr>
          <a:xfrm>
            <a:off x="3352800" y="2590801"/>
            <a:ext cx="304800" cy="228600"/>
          </a:xfrm>
          <a:prstGeom prst="triangl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6" idx="4"/>
            <a:endCxn id="18" idx="0"/>
          </p:cNvCxnSpPr>
          <p:nvPr/>
        </p:nvCxnSpPr>
        <p:spPr>
          <a:xfrm rot="5400000">
            <a:off x="3543300" y="2247900"/>
            <a:ext cx="304801" cy="381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Isosceles Triangle 50"/>
          <p:cNvSpPr/>
          <p:nvPr/>
        </p:nvSpPr>
        <p:spPr>
          <a:xfrm>
            <a:off x="3505200" y="3352800"/>
            <a:ext cx="304800" cy="228600"/>
          </a:xfrm>
          <a:prstGeom prst="triangl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4038600" y="3352800"/>
            <a:ext cx="304800" cy="228600"/>
          </a:xfrm>
          <a:prstGeom prst="triangl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>
            <a:stCxn id="18" idx="2"/>
            <a:endCxn id="51" idx="0"/>
          </p:cNvCxnSpPr>
          <p:nvPr/>
        </p:nvCxnSpPr>
        <p:spPr>
          <a:xfrm rot="16200000" flipH="1">
            <a:off x="3238501" y="2933700"/>
            <a:ext cx="533399" cy="304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8" idx="3"/>
            <a:endCxn id="52" idx="0"/>
          </p:cNvCxnSpPr>
          <p:nvPr/>
        </p:nvCxnSpPr>
        <p:spPr>
          <a:xfrm rot="16200000" flipH="1">
            <a:off x="3581401" y="2743200"/>
            <a:ext cx="533399" cy="685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Isosceles Triangle 55"/>
          <p:cNvSpPr/>
          <p:nvPr/>
        </p:nvSpPr>
        <p:spPr>
          <a:xfrm>
            <a:off x="4572000" y="3352800"/>
            <a:ext cx="304800" cy="228600"/>
          </a:xfrm>
          <a:prstGeom prst="triangl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>
            <a:stCxn id="56" idx="0"/>
            <a:endCxn id="18" idx="4"/>
          </p:cNvCxnSpPr>
          <p:nvPr/>
        </p:nvCxnSpPr>
        <p:spPr>
          <a:xfrm rot="16200000" flipV="1">
            <a:off x="3924301" y="2552701"/>
            <a:ext cx="533399" cy="1066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4038600" y="1905000"/>
            <a:ext cx="3429000" cy="1676400"/>
            <a:chOff x="4038600" y="1905000"/>
            <a:chExt cx="3429000" cy="1676400"/>
          </a:xfrm>
        </p:grpSpPr>
        <p:sp>
          <p:nvSpPr>
            <p:cNvPr id="57" name="Isosceles Triangle 56"/>
            <p:cNvSpPr/>
            <p:nvPr/>
          </p:nvSpPr>
          <p:spPr>
            <a:xfrm>
              <a:off x="5029200" y="33528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4038600" y="20574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/>
          </p:nvSpPr>
          <p:spPr>
            <a:xfrm>
              <a:off x="4572000" y="20574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5" idx="3"/>
              <a:endCxn id="7" idx="0"/>
            </p:cNvCxnSpPr>
            <p:nvPr/>
          </p:nvCxnSpPr>
          <p:spPr>
            <a:xfrm rot="5400000">
              <a:off x="4114800" y="1981200"/>
              <a:ext cx="152400" cy="158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5" idx="4"/>
              <a:endCxn id="8" idx="0"/>
            </p:cNvCxnSpPr>
            <p:nvPr/>
          </p:nvCxnSpPr>
          <p:spPr>
            <a:xfrm rot="16200000" flipH="1">
              <a:off x="4457700" y="1790700"/>
              <a:ext cx="15240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sosceles Triangle 25"/>
            <p:cNvSpPr/>
            <p:nvPr/>
          </p:nvSpPr>
          <p:spPr>
            <a:xfrm>
              <a:off x="5562600" y="26670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6096000" y="26670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8" idx="3"/>
              <a:endCxn id="26" idx="0"/>
            </p:cNvCxnSpPr>
            <p:nvPr/>
          </p:nvCxnSpPr>
          <p:spPr>
            <a:xfrm rot="16200000" flipH="1">
              <a:off x="5029200" y="1981200"/>
              <a:ext cx="381000" cy="990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" idx="4"/>
              <a:endCxn id="27" idx="0"/>
            </p:cNvCxnSpPr>
            <p:nvPr/>
          </p:nvCxnSpPr>
          <p:spPr>
            <a:xfrm rot="16200000" flipH="1">
              <a:off x="5372100" y="1790700"/>
              <a:ext cx="381000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Isosceles Triangle 32"/>
            <p:cNvSpPr/>
            <p:nvPr/>
          </p:nvSpPr>
          <p:spPr>
            <a:xfrm>
              <a:off x="4038600" y="26670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>
              <a:off x="4495800" y="26670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>
              <a:stCxn id="33" idx="0"/>
              <a:endCxn id="7" idx="3"/>
            </p:cNvCxnSpPr>
            <p:nvPr/>
          </p:nvCxnSpPr>
          <p:spPr>
            <a:xfrm rot="5400000" flipH="1" flipV="1">
              <a:off x="4000500" y="2476500"/>
              <a:ext cx="381000" cy="158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" idx="4"/>
              <a:endCxn id="34" idx="0"/>
            </p:cNvCxnSpPr>
            <p:nvPr/>
          </p:nvCxnSpPr>
          <p:spPr>
            <a:xfrm rot="16200000" flipH="1">
              <a:off x="4305300" y="2324100"/>
              <a:ext cx="38100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Isosceles Triangle 57"/>
            <p:cNvSpPr/>
            <p:nvPr/>
          </p:nvSpPr>
          <p:spPr>
            <a:xfrm>
              <a:off x="5638800" y="33528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>
              <a:stCxn id="33" idx="3"/>
              <a:endCxn id="57" idx="0"/>
            </p:cNvCxnSpPr>
            <p:nvPr/>
          </p:nvCxnSpPr>
          <p:spPr>
            <a:xfrm rot="16200000" flipH="1">
              <a:off x="4457700" y="2628900"/>
              <a:ext cx="457200" cy="990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4" idx="4"/>
              <a:endCxn id="58" idx="0"/>
            </p:cNvCxnSpPr>
            <p:nvPr/>
          </p:nvCxnSpPr>
          <p:spPr>
            <a:xfrm rot="16200000" flipH="1">
              <a:off x="5067300" y="2628900"/>
              <a:ext cx="457200" cy="990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Isosceles Triangle 61"/>
            <p:cNvSpPr/>
            <p:nvPr/>
          </p:nvSpPr>
          <p:spPr>
            <a:xfrm>
              <a:off x="6172200" y="33528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62"/>
            <p:cNvSpPr/>
            <p:nvPr/>
          </p:nvSpPr>
          <p:spPr>
            <a:xfrm>
              <a:off x="6629400" y="33528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/>
            <p:cNvSpPr/>
            <p:nvPr/>
          </p:nvSpPr>
          <p:spPr>
            <a:xfrm>
              <a:off x="7162800" y="33528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/>
            <p:cNvCxnSpPr>
              <a:stCxn id="62" idx="0"/>
              <a:endCxn id="26" idx="2"/>
            </p:cNvCxnSpPr>
            <p:nvPr/>
          </p:nvCxnSpPr>
          <p:spPr>
            <a:xfrm rot="16200000" flipV="1">
              <a:off x="5715000" y="2743200"/>
              <a:ext cx="457200" cy="762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26" idx="3"/>
              <a:endCxn id="63" idx="0"/>
            </p:cNvCxnSpPr>
            <p:nvPr/>
          </p:nvCxnSpPr>
          <p:spPr>
            <a:xfrm rot="16200000" flipH="1">
              <a:off x="6019800" y="2590800"/>
              <a:ext cx="45720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27" idx="3"/>
              <a:endCxn id="64" idx="0"/>
            </p:cNvCxnSpPr>
            <p:nvPr/>
          </p:nvCxnSpPr>
          <p:spPr>
            <a:xfrm rot="16200000" flipH="1">
              <a:off x="6553200" y="2590800"/>
              <a:ext cx="45720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>
            <a:off x="1219200" y="2285999"/>
            <a:ext cx="2514601" cy="1295402"/>
            <a:chOff x="1219200" y="2285999"/>
            <a:chExt cx="2514601" cy="1295402"/>
          </a:xfrm>
        </p:grpSpPr>
        <p:sp>
          <p:nvSpPr>
            <p:cNvPr id="16" name="Isosceles Triangle 15"/>
            <p:cNvSpPr/>
            <p:nvPr/>
          </p:nvSpPr>
          <p:spPr>
            <a:xfrm>
              <a:off x="2057400" y="2590801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2514600" y="2590801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6" idx="0"/>
              <a:endCxn id="6" idx="2"/>
            </p:cNvCxnSpPr>
            <p:nvPr/>
          </p:nvCxnSpPr>
          <p:spPr>
            <a:xfrm rot="5400000" flipH="1" flipV="1">
              <a:off x="2743200" y="1752601"/>
              <a:ext cx="304801" cy="1371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3"/>
              <a:endCxn id="17" idx="0"/>
            </p:cNvCxnSpPr>
            <p:nvPr/>
          </p:nvCxnSpPr>
          <p:spPr>
            <a:xfrm rot="5400000">
              <a:off x="3048000" y="1905000"/>
              <a:ext cx="304801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Isosceles Triangle 40"/>
            <p:cNvSpPr/>
            <p:nvPr/>
          </p:nvSpPr>
          <p:spPr>
            <a:xfrm>
              <a:off x="1219200" y="3352801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1676400" y="3352801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>
              <a:off x="2209800" y="3352801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1" idx="0"/>
              <a:endCxn id="16" idx="2"/>
            </p:cNvCxnSpPr>
            <p:nvPr/>
          </p:nvCxnSpPr>
          <p:spPr>
            <a:xfrm rot="5400000" flipH="1" flipV="1">
              <a:off x="1447800" y="2743201"/>
              <a:ext cx="53340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6" idx="3"/>
              <a:endCxn id="42" idx="0"/>
            </p:cNvCxnSpPr>
            <p:nvPr/>
          </p:nvCxnSpPr>
          <p:spPr>
            <a:xfrm rot="5400000">
              <a:off x="1752600" y="2895601"/>
              <a:ext cx="53340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6" idx="4"/>
              <a:endCxn id="43" idx="0"/>
            </p:cNvCxnSpPr>
            <p:nvPr/>
          </p:nvCxnSpPr>
          <p:spPr>
            <a:xfrm rot="5400000">
              <a:off x="2095500" y="3086101"/>
              <a:ext cx="533400" cy="158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Isosceles Triangle 49"/>
            <p:cNvSpPr/>
            <p:nvPr/>
          </p:nvSpPr>
          <p:spPr>
            <a:xfrm>
              <a:off x="2743200" y="33528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>
              <a:stCxn id="50" idx="0"/>
              <a:endCxn id="17" idx="3"/>
            </p:cNvCxnSpPr>
            <p:nvPr/>
          </p:nvCxnSpPr>
          <p:spPr>
            <a:xfrm rot="16200000" flipV="1">
              <a:off x="2514601" y="2971801"/>
              <a:ext cx="533399" cy="228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152400" y="3581400"/>
            <a:ext cx="2743200" cy="762000"/>
            <a:chOff x="152400" y="3581400"/>
            <a:chExt cx="2743200" cy="762000"/>
          </a:xfrm>
        </p:grpSpPr>
        <p:sp>
          <p:nvSpPr>
            <p:cNvPr id="81" name="Isosceles Triangle 80"/>
            <p:cNvSpPr/>
            <p:nvPr/>
          </p:nvSpPr>
          <p:spPr>
            <a:xfrm>
              <a:off x="152400" y="41148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/>
            <p:cNvSpPr/>
            <p:nvPr/>
          </p:nvSpPr>
          <p:spPr>
            <a:xfrm>
              <a:off x="609600" y="41148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1143000" y="41148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>
              <a:stCxn id="81" idx="0"/>
              <a:endCxn id="41" idx="2"/>
            </p:cNvCxnSpPr>
            <p:nvPr/>
          </p:nvCxnSpPr>
          <p:spPr>
            <a:xfrm rot="5400000" flipH="1" flipV="1">
              <a:off x="495301" y="3390901"/>
              <a:ext cx="533399" cy="9144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41" idx="3"/>
              <a:endCxn id="82" idx="0"/>
            </p:cNvCxnSpPr>
            <p:nvPr/>
          </p:nvCxnSpPr>
          <p:spPr>
            <a:xfrm rot="5400000">
              <a:off x="800101" y="3543300"/>
              <a:ext cx="533399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42" idx="2"/>
              <a:endCxn id="83" idx="0"/>
            </p:cNvCxnSpPr>
            <p:nvPr/>
          </p:nvCxnSpPr>
          <p:spPr>
            <a:xfrm rot="5400000">
              <a:off x="1219201" y="3657600"/>
              <a:ext cx="533399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Isosceles Triangle 86"/>
            <p:cNvSpPr/>
            <p:nvPr/>
          </p:nvSpPr>
          <p:spPr>
            <a:xfrm>
              <a:off x="1600200" y="41148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>
              <a:off x="2057400" y="41148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>
              <a:stCxn id="87" idx="0"/>
              <a:endCxn id="43" idx="3"/>
            </p:cNvCxnSpPr>
            <p:nvPr/>
          </p:nvCxnSpPr>
          <p:spPr>
            <a:xfrm rot="5400000" flipH="1" flipV="1">
              <a:off x="1790701" y="3543301"/>
              <a:ext cx="533399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50" idx="3"/>
              <a:endCxn id="88" idx="0"/>
            </p:cNvCxnSpPr>
            <p:nvPr/>
          </p:nvCxnSpPr>
          <p:spPr>
            <a:xfrm rot="5400000">
              <a:off x="2286000" y="3505200"/>
              <a:ext cx="53340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/>
          <p:cNvGrpSpPr/>
          <p:nvPr/>
        </p:nvGrpSpPr>
        <p:grpSpPr>
          <a:xfrm>
            <a:off x="2895600" y="3581399"/>
            <a:ext cx="3200400" cy="762002"/>
            <a:chOff x="2895600" y="3581399"/>
            <a:chExt cx="3200400" cy="762002"/>
          </a:xfrm>
        </p:grpSpPr>
        <p:sp>
          <p:nvSpPr>
            <p:cNvPr id="89" name="Isosceles Triangle 88"/>
            <p:cNvSpPr/>
            <p:nvPr/>
          </p:nvSpPr>
          <p:spPr>
            <a:xfrm>
              <a:off x="2895600" y="41148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>
              <a:stCxn id="51" idx="3"/>
              <a:endCxn id="89" idx="0"/>
            </p:cNvCxnSpPr>
            <p:nvPr/>
          </p:nvCxnSpPr>
          <p:spPr>
            <a:xfrm rot="5400000">
              <a:off x="3086100" y="3543300"/>
              <a:ext cx="53340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Isosceles Triangle 92"/>
            <p:cNvSpPr/>
            <p:nvPr/>
          </p:nvSpPr>
          <p:spPr>
            <a:xfrm>
              <a:off x="3352800" y="4114801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/>
            <p:cNvSpPr/>
            <p:nvPr/>
          </p:nvSpPr>
          <p:spPr>
            <a:xfrm>
              <a:off x="3810000" y="4114801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Isosceles Triangle 94"/>
            <p:cNvSpPr/>
            <p:nvPr/>
          </p:nvSpPr>
          <p:spPr>
            <a:xfrm>
              <a:off x="4343400" y="4114801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/>
            <p:cNvCxnSpPr>
              <a:stCxn id="93" idx="0"/>
              <a:endCxn id="51" idx="4"/>
            </p:cNvCxnSpPr>
            <p:nvPr/>
          </p:nvCxnSpPr>
          <p:spPr>
            <a:xfrm rot="5400000" flipH="1" flipV="1">
              <a:off x="3390900" y="3695701"/>
              <a:ext cx="533401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52" idx="3"/>
              <a:endCxn id="94" idx="0"/>
            </p:cNvCxnSpPr>
            <p:nvPr/>
          </p:nvCxnSpPr>
          <p:spPr>
            <a:xfrm rot="5400000">
              <a:off x="3810000" y="3733800"/>
              <a:ext cx="533401" cy="228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52" idx="3"/>
              <a:endCxn id="95" idx="0"/>
            </p:cNvCxnSpPr>
            <p:nvPr/>
          </p:nvCxnSpPr>
          <p:spPr>
            <a:xfrm rot="16200000" flipH="1">
              <a:off x="4076700" y="3695700"/>
              <a:ext cx="533401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Isosceles Triangle 98"/>
            <p:cNvSpPr/>
            <p:nvPr/>
          </p:nvSpPr>
          <p:spPr>
            <a:xfrm>
              <a:off x="4800600" y="41148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Isosceles Triangle 99"/>
            <p:cNvSpPr/>
            <p:nvPr/>
          </p:nvSpPr>
          <p:spPr>
            <a:xfrm>
              <a:off x="5257800" y="41148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Isosceles Triangle 100"/>
            <p:cNvSpPr/>
            <p:nvPr/>
          </p:nvSpPr>
          <p:spPr>
            <a:xfrm>
              <a:off x="5791200" y="41148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/>
            <p:cNvCxnSpPr>
              <a:stCxn id="99" idx="0"/>
              <a:endCxn id="56" idx="2"/>
            </p:cNvCxnSpPr>
            <p:nvPr/>
          </p:nvCxnSpPr>
          <p:spPr>
            <a:xfrm rot="16200000" flipV="1">
              <a:off x="4495800" y="3657600"/>
              <a:ext cx="533400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56" idx="3"/>
              <a:endCxn id="100" idx="0"/>
            </p:cNvCxnSpPr>
            <p:nvPr/>
          </p:nvCxnSpPr>
          <p:spPr>
            <a:xfrm rot="16200000" flipH="1">
              <a:off x="4800600" y="3505200"/>
              <a:ext cx="533400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56" idx="4"/>
              <a:endCxn id="101" idx="0"/>
            </p:cNvCxnSpPr>
            <p:nvPr/>
          </p:nvCxnSpPr>
          <p:spPr>
            <a:xfrm rot="16200000" flipH="1">
              <a:off x="5143500" y="3314700"/>
              <a:ext cx="533400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/>
          <p:cNvGrpSpPr/>
          <p:nvPr/>
        </p:nvGrpSpPr>
        <p:grpSpPr>
          <a:xfrm>
            <a:off x="2133600" y="4229101"/>
            <a:ext cx="5486400" cy="1104900"/>
            <a:chOff x="2133600" y="4229101"/>
            <a:chExt cx="5486400" cy="1104900"/>
          </a:xfrm>
        </p:grpSpPr>
        <p:cxnSp>
          <p:nvCxnSpPr>
            <p:cNvPr id="132" name="Straight Connector 131"/>
            <p:cNvCxnSpPr>
              <a:stCxn id="94" idx="5"/>
              <a:endCxn id="129" idx="0"/>
            </p:cNvCxnSpPr>
            <p:nvPr/>
          </p:nvCxnSpPr>
          <p:spPr>
            <a:xfrm flipH="1">
              <a:off x="3733800" y="4229101"/>
              <a:ext cx="304800" cy="876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95" idx="5"/>
              <a:endCxn id="130" idx="0"/>
            </p:cNvCxnSpPr>
            <p:nvPr/>
          </p:nvCxnSpPr>
          <p:spPr>
            <a:xfrm flipH="1">
              <a:off x="4267200" y="4229101"/>
              <a:ext cx="304800" cy="8763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1" name="Group 160"/>
            <p:cNvGrpSpPr/>
            <p:nvPr/>
          </p:nvGrpSpPr>
          <p:grpSpPr>
            <a:xfrm>
              <a:off x="2133600" y="4343399"/>
              <a:ext cx="5486400" cy="990602"/>
              <a:chOff x="2133600" y="4343399"/>
              <a:chExt cx="5486400" cy="990602"/>
            </a:xfrm>
          </p:grpSpPr>
          <p:sp>
            <p:nvSpPr>
              <p:cNvPr id="113" name="Isosceles Triangle 112"/>
              <p:cNvSpPr/>
              <p:nvPr/>
            </p:nvSpPr>
            <p:spPr>
              <a:xfrm>
                <a:off x="6324600" y="5029201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Isosceles Triangle 113"/>
              <p:cNvSpPr/>
              <p:nvPr/>
            </p:nvSpPr>
            <p:spPr>
              <a:xfrm>
                <a:off x="6781800" y="5029201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Isosceles Triangle 114"/>
              <p:cNvSpPr/>
              <p:nvPr/>
            </p:nvSpPr>
            <p:spPr>
              <a:xfrm>
                <a:off x="7315200" y="5029201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Connector 115"/>
              <p:cNvCxnSpPr>
                <a:stCxn id="113" idx="0"/>
                <a:endCxn id="101" idx="2"/>
              </p:cNvCxnSpPr>
              <p:nvPr/>
            </p:nvCxnSpPr>
            <p:spPr>
              <a:xfrm rot="16200000" flipV="1">
                <a:off x="5791200" y="4343401"/>
                <a:ext cx="685801" cy="6858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stCxn id="101" idx="3"/>
                <a:endCxn id="114" idx="0"/>
              </p:cNvCxnSpPr>
              <p:nvPr/>
            </p:nvCxnSpPr>
            <p:spPr>
              <a:xfrm rot="16200000" flipH="1">
                <a:off x="6096000" y="4191000"/>
                <a:ext cx="685801" cy="9906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>
                <a:stCxn id="101" idx="4"/>
                <a:endCxn id="115" idx="0"/>
              </p:cNvCxnSpPr>
              <p:nvPr/>
            </p:nvCxnSpPr>
            <p:spPr>
              <a:xfrm rot="16200000" flipH="1">
                <a:off x="6438900" y="4000500"/>
                <a:ext cx="685801" cy="13716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Isosceles Triangle 121"/>
              <p:cNvSpPr/>
              <p:nvPr/>
            </p:nvSpPr>
            <p:spPr>
              <a:xfrm>
                <a:off x="4572000" y="51054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Isosceles Triangle 122"/>
              <p:cNvSpPr/>
              <p:nvPr/>
            </p:nvSpPr>
            <p:spPr>
              <a:xfrm>
                <a:off x="5029200" y="51054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Isosceles Triangle 123"/>
              <p:cNvSpPr/>
              <p:nvPr/>
            </p:nvSpPr>
            <p:spPr>
              <a:xfrm>
                <a:off x="5562600" y="51054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Connector 124"/>
              <p:cNvCxnSpPr>
                <a:stCxn id="122" idx="0"/>
                <a:endCxn id="99" idx="3"/>
              </p:cNvCxnSpPr>
              <p:nvPr/>
            </p:nvCxnSpPr>
            <p:spPr>
              <a:xfrm rot="5400000" flipH="1" flipV="1">
                <a:off x="4457700" y="4610100"/>
                <a:ext cx="762000" cy="2286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>
                <a:stCxn id="100" idx="3"/>
                <a:endCxn id="123" idx="0"/>
              </p:cNvCxnSpPr>
              <p:nvPr/>
            </p:nvCxnSpPr>
            <p:spPr>
              <a:xfrm rot="5400000">
                <a:off x="4914900" y="4610100"/>
                <a:ext cx="762000" cy="2286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>
                <a:stCxn id="100" idx="4"/>
                <a:endCxn id="124" idx="0"/>
              </p:cNvCxnSpPr>
              <p:nvPr/>
            </p:nvCxnSpPr>
            <p:spPr>
              <a:xfrm rot="16200000" flipH="1">
                <a:off x="5257800" y="4648200"/>
                <a:ext cx="762000" cy="1524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Isosceles Triangle 127"/>
              <p:cNvSpPr/>
              <p:nvPr/>
            </p:nvSpPr>
            <p:spPr>
              <a:xfrm>
                <a:off x="3124200" y="5105401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Isosceles Triangle 128"/>
              <p:cNvSpPr/>
              <p:nvPr/>
            </p:nvSpPr>
            <p:spPr>
              <a:xfrm>
                <a:off x="3581400" y="5105401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Isosceles Triangle 129"/>
              <p:cNvSpPr/>
              <p:nvPr/>
            </p:nvSpPr>
            <p:spPr>
              <a:xfrm>
                <a:off x="4114800" y="5105401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Connector 130"/>
              <p:cNvCxnSpPr>
                <a:stCxn id="128" idx="0"/>
                <a:endCxn id="93" idx="4"/>
              </p:cNvCxnSpPr>
              <p:nvPr/>
            </p:nvCxnSpPr>
            <p:spPr>
              <a:xfrm rot="5400000" flipH="1" flipV="1">
                <a:off x="3086100" y="4533901"/>
                <a:ext cx="762000" cy="3810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Isosceles Triangle 134"/>
              <p:cNvSpPr/>
              <p:nvPr/>
            </p:nvSpPr>
            <p:spPr>
              <a:xfrm>
                <a:off x="2133600" y="51054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2667000" y="51054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" name="Straight Connector 137"/>
              <p:cNvCxnSpPr>
                <a:stCxn id="89" idx="2"/>
                <a:endCxn id="135" idx="0"/>
              </p:cNvCxnSpPr>
              <p:nvPr/>
            </p:nvCxnSpPr>
            <p:spPr>
              <a:xfrm rot="5400000">
                <a:off x="2209800" y="4419600"/>
                <a:ext cx="762000" cy="6096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89" idx="3"/>
                <a:endCxn id="136" idx="0"/>
              </p:cNvCxnSpPr>
              <p:nvPr/>
            </p:nvCxnSpPr>
            <p:spPr>
              <a:xfrm rot="5400000">
                <a:off x="2552700" y="4610100"/>
                <a:ext cx="762000" cy="2286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/>
          <p:cNvGrpSpPr/>
          <p:nvPr/>
        </p:nvGrpSpPr>
        <p:grpSpPr>
          <a:xfrm>
            <a:off x="2209801" y="1905000"/>
            <a:ext cx="1828799" cy="1448595"/>
            <a:chOff x="2209801" y="1905000"/>
            <a:chExt cx="1828799" cy="1448595"/>
          </a:xfrm>
        </p:grpSpPr>
        <p:cxnSp>
          <p:nvCxnSpPr>
            <p:cNvPr id="171" name="Straight Connector 170"/>
            <p:cNvCxnSpPr>
              <a:stCxn id="5" idx="2"/>
              <a:endCxn id="6" idx="0"/>
            </p:cNvCxnSpPr>
            <p:nvPr/>
          </p:nvCxnSpPr>
          <p:spPr>
            <a:xfrm rot="5400000">
              <a:off x="3810000" y="1828800"/>
              <a:ext cx="152400" cy="304800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6" idx="2"/>
              <a:endCxn id="16" idx="0"/>
            </p:cNvCxnSpPr>
            <p:nvPr/>
          </p:nvCxnSpPr>
          <p:spPr>
            <a:xfrm rot="5400000">
              <a:off x="2743200" y="1752600"/>
              <a:ext cx="304801" cy="1371600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6" idx="4"/>
              <a:endCxn id="43" idx="0"/>
            </p:cNvCxnSpPr>
            <p:nvPr/>
          </p:nvCxnSpPr>
          <p:spPr>
            <a:xfrm rot="5400000">
              <a:off x="2095500" y="3086101"/>
              <a:ext cx="533400" cy="1588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/>
        </p:nvGrpSpPr>
        <p:grpSpPr>
          <a:xfrm>
            <a:off x="3048000" y="2285999"/>
            <a:ext cx="838201" cy="1828801"/>
            <a:chOff x="3048000" y="2285999"/>
            <a:chExt cx="838201" cy="1828801"/>
          </a:xfrm>
        </p:grpSpPr>
        <p:cxnSp>
          <p:nvCxnSpPr>
            <p:cNvPr id="185" name="Straight Connector 184"/>
            <p:cNvCxnSpPr>
              <a:stCxn id="6" idx="4"/>
              <a:endCxn id="18" idx="0"/>
            </p:cNvCxnSpPr>
            <p:nvPr/>
          </p:nvCxnSpPr>
          <p:spPr>
            <a:xfrm rot="5400000">
              <a:off x="3543300" y="2247900"/>
              <a:ext cx="304801" cy="381000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8" idx="2"/>
              <a:endCxn id="51" idx="0"/>
            </p:cNvCxnSpPr>
            <p:nvPr/>
          </p:nvCxnSpPr>
          <p:spPr>
            <a:xfrm rot="16200000" flipH="1">
              <a:off x="3238501" y="2933700"/>
              <a:ext cx="533399" cy="304800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89" idx="0"/>
              <a:endCxn id="51" idx="3"/>
            </p:cNvCxnSpPr>
            <p:nvPr/>
          </p:nvCxnSpPr>
          <p:spPr>
            <a:xfrm rot="5400000" flipH="1" flipV="1">
              <a:off x="3086100" y="3543300"/>
              <a:ext cx="533400" cy="609600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/>
          <p:cNvGrpSpPr/>
          <p:nvPr/>
        </p:nvGrpSpPr>
        <p:grpSpPr>
          <a:xfrm>
            <a:off x="3505201" y="2819400"/>
            <a:ext cx="685800" cy="2286001"/>
            <a:chOff x="5638801" y="457199"/>
            <a:chExt cx="685800" cy="2286001"/>
          </a:xfrm>
        </p:grpSpPr>
        <p:cxnSp>
          <p:nvCxnSpPr>
            <p:cNvPr id="196" name="Straight Connector 195"/>
            <p:cNvCxnSpPr>
              <a:stCxn id="18" idx="3"/>
              <a:endCxn id="52" idx="0"/>
            </p:cNvCxnSpPr>
            <p:nvPr/>
          </p:nvCxnSpPr>
          <p:spPr>
            <a:xfrm rot="16200000" flipH="1">
              <a:off x="5715001" y="380999"/>
              <a:ext cx="533399" cy="685800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52" idx="3"/>
              <a:endCxn id="94" idx="0"/>
            </p:cNvCxnSpPr>
            <p:nvPr/>
          </p:nvCxnSpPr>
          <p:spPr>
            <a:xfrm rot="5400000">
              <a:off x="5943600" y="1371599"/>
              <a:ext cx="533401" cy="228600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29" idx="0"/>
              <a:endCxn id="94" idx="3"/>
            </p:cNvCxnSpPr>
            <p:nvPr/>
          </p:nvCxnSpPr>
          <p:spPr>
            <a:xfrm rot="5400000" flipH="1" flipV="1">
              <a:off x="5600700" y="2247900"/>
              <a:ext cx="762000" cy="228600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Optimal move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		     Play movie vid2.avi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ounded Rectangle 129"/>
          <p:cNvSpPr/>
          <p:nvPr/>
        </p:nvSpPr>
        <p:spPr>
          <a:xfrm>
            <a:off x="5257800" y="4419600"/>
            <a:ext cx="37338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Arrow 130"/>
          <p:cNvSpPr/>
          <p:nvPr/>
        </p:nvSpPr>
        <p:spPr>
          <a:xfrm>
            <a:off x="6781800" y="4724400"/>
            <a:ext cx="685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257800" y="1905000"/>
            <a:ext cx="37338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Moral of the 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6" descr="C:\Documents and Settings\sscher\My Documents\matlab\go\photos\results\Ransac_0.68284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40000" y="2133600"/>
            <a:ext cx="1727200" cy="1295400"/>
          </a:xfrm>
          <a:prstGeom prst="rect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6" name="Picture 2" descr="C:\Documents and Settings\sscher\My Documents\matlab\go\photos\results\Grayscale Before Warpin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2133600"/>
            <a:ext cx="1524000" cy="1143000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 l="13542" t="9722" r="9375" b="13889"/>
          <a:stretch>
            <a:fillRect/>
          </a:stretch>
        </p:blipFill>
        <p:spPr bwMode="auto">
          <a:xfrm>
            <a:off x="152400" y="2209799"/>
            <a:ext cx="1663931" cy="1236705"/>
          </a:xfrm>
          <a:prstGeom prst="rect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8" name="Picture 3" descr="C:\Documents and Settings\sscher\My Documents\matlab\go\photos\results\Grayscale After Warping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72400" y="2133600"/>
            <a:ext cx="1066800" cy="1066800"/>
          </a:xfrm>
          <a:prstGeom prst="rect">
            <a:avLst/>
          </a:prstGeom>
          <a:noFill/>
        </p:spPr>
      </p:pic>
      <p:sp>
        <p:nvSpPr>
          <p:cNvPr id="10" name="Plus 9"/>
          <p:cNvSpPr/>
          <p:nvPr/>
        </p:nvSpPr>
        <p:spPr>
          <a:xfrm>
            <a:off x="1905000" y="2514600"/>
            <a:ext cx="533400" cy="533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qual 10"/>
          <p:cNvSpPr/>
          <p:nvPr/>
        </p:nvSpPr>
        <p:spPr>
          <a:xfrm>
            <a:off x="4343400" y="2438400"/>
            <a:ext cx="914400" cy="533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7010400" y="2209800"/>
            <a:ext cx="685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2" descr="C:\Documents and Settings\sscher\My Documents\matlab\go\photos\results\Score1maskedEn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" y="4572000"/>
            <a:ext cx="1219200" cy="1219200"/>
          </a:xfrm>
          <a:prstGeom prst="rect">
            <a:avLst/>
          </a:prstGeom>
          <a:noFill/>
        </p:spPr>
      </p:pic>
      <p:pic>
        <p:nvPicPr>
          <p:cNvPr id="17" name="Picture 3" descr="C:\Documents and Settings\sscher\My Documents\matlab\go\photos\results\Rectified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34000" y="4495800"/>
            <a:ext cx="1371600" cy="1371600"/>
          </a:xfrm>
          <a:prstGeom prst="rect">
            <a:avLst/>
          </a:prstGeom>
          <a:noFill/>
        </p:spPr>
      </p:pic>
      <p:grpSp>
        <p:nvGrpSpPr>
          <p:cNvPr id="127" name="Group 126"/>
          <p:cNvGrpSpPr/>
          <p:nvPr/>
        </p:nvGrpSpPr>
        <p:grpSpPr>
          <a:xfrm>
            <a:off x="2667000" y="4724399"/>
            <a:ext cx="1295400" cy="838201"/>
            <a:chOff x="152400" y="1676400"/>
            <a:chExt cx="7467600" cy="3657601"/>
          </a:xfrm>
        </p:grpSpPr>
        <p:sp>
          <p:nvSpPr>
            <p:cNvPr id="18" name="Isosceles Triangle 17"/>
            <p:cNvSpPr/>
            <p:nvPr/>
          </p:nvSpPr>
          <p:spPr>
            <a:xfrm>
              <a:off x="4038600" y="16764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>
              <a:off x="3581400" y="20574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stCxn id="19" idx="0"/>
              <a:endCxn id="18" idx="2"/>
            </p:cNvCxnSpPr>
            <p:nvPr/>
          </p:nvCxnSpPr>
          <p:spPr>
            <a:xfrm rot="5400000" flipH="1" flipV="1">
              <a:off x="3810000" y="1828800"/>
              <a:ext cx="152400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sosceles Triangle 20"/>
            <p:cNvSpPr/>
            <p:nvPr/>
          </p:nvSpPr>
          <p:spPr>
            <a:xfrm>
              <a:off x="3352800" y="2590801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>
              <a:stCxn id="19" idx="4"/>
              <a:endCxn id="21" idx="0"/>
            </p:cNvCxnSpPr>
            <p:nvPr/>
          </p:nvCxnSpPr>
          <p:spPr>
            <a:xfrm rot="5400000">
              <a:off x="3543300" y="2247900"/>
              <a:ext cx="304801" cy="3810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sosceles Triangle 22"/>
            <p:cNvSpPr/>
            <p:nvPr/>
          </p:nvSpPr>
          <p:spPr>
            <a:xfrm>
              <a:off x="3505200" y="33528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4038600" y="33528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stCxn id="21" idx="2"/>
              <a:endCxn id="23" idx="0"/>
            </p:cNvCxnSpPr>
            <p:nvPr/>
          </p:nvCxnSpPr>
          <p:spPr>
            <a:xfrm rot="16200000" flipH="1">
              <a:off x="3238501" y="2933700"/>
              <a:ext cx="533399" cy="304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3"/>
              <a:endCxn id="24" idx="0"/>
            </p:cNvCxnSpPr>
            <p:nvPr/>
          </p:nvCxnSpPr>
          <p:spPr>
            <a:xfrm rot="16200000" flipH="1">
              <a:off x="3581401" y="2743200"/>
              <a:ext cx="533399" cy="685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sosceles Triangle 26"/>
            <p:cNvSpPr/>
            <p:nvPr/>
          </p:nvSpPr>
          <p:spPr>
            <a:xfrm>
              <a:off x="4572000" y="3352800"/>
              <a:ext cx="304800" cy="228600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>
              <a:stCxn id="27" idx="0"/>
              <a:endCxn id="21" idx="4"/>
            </p:cNvCxnSpPr>
            <p:nvPr/>
          </p:nvCxnSpPr>
          <p:spPr>
            <a:xfrm rot="16200000" flipV="1">
              <a:off x="3924301" y="2552701"/>
              <a:ext cx="533399" cy="10668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4038600" y="1905000"/>
              <a:ext cx="3429000" cy="1676400"/>
              <a:chOff x="4038600" y="1905000"/>
              <a:chExt cx="3429000" cy="1676400"/>
            </a:xfrm>
          </p:grpSpPr>
          <p:sp>
            <p:nvSpPr>
              <p:cNvPr id="30" name="Isosceles Triangle 29"/>
              <p:cNvSpPr/>
              <p:nvPr/>
            </p:nvSpPr>
            <p:spPr>
              <a:xfrm>
                <a:off x="5029200" y="33528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/>
              <p:cNvSpPr/>
              <p:nvPr/>
            </p:nvSpPr>
            <p:spPr>
              <a:xfrm>
                <a:off x="4038600" y="20574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>
                <a:off x="4572000" y="20574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>
                <a:stCxn id="18" idx="3"/>
                <a:endCxn id="31" idx="0"/>
              </p:cNvCxnSpPr>
              <p:nvPr/>
            </p:nvCxnSpPr>
            <p:spPr>
              <a:xfrm rot="5400000">
                <a:off x="4114800" y="1981200"/>
                <a:ext cx="152400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18" idx="4"/>
                <a:endCxn id="32" idx="0"/>
              </p:cNvCxnSpPr>
              <p:nvPr/>
            </p:nvCxnSpPr>
            <p:spPr>
              <a:xfrm rot="16200000" flipH="1">
                <a:off x="4457700" y="1790700"/>
                <a:ext cx="152400" cy="3810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Isosceles Triangle 34"/>
              <p:cNvSpPr/>
              <p:nvPr/>
            </p:nvSpPr>
            <p:spPr>
              <a:xfrm>
                <a:off x="5562600" y="26670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>
                <a:off x="6096000" y="26670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/>
              <p:cNvCxnSpPr>
                <a:stCxn id="32" idx="3"/>
                <a:endCxn id="35" idx="0"/>
              </p:cNvCxnSpPr>
              <p:nvPr/>
            </p:nvCxnSpPr>
            <p:spPr>
              <a:xfrm rot="16200000" flipH="1">
                <a:off x="5029200" y="1981200"/>
                <a:ext cx="381000" cy="9906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2" idx="4"/>
                <a:endCxn id="36" idx="0"/>
              </p:cNvCxnSpPr>
              <p:nvPr/>
            </p:nvCxnSpPr>
            <p:spPr>
              <a:xfrm rot="16200000" flipH="1">
                <a:off x="5372100" y="1790700"/>
                <a:ext cx="381000" cy="13716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Isosceles Triangle 38"/>
              <p:cNvSpPr/>
              <p:nvPr/>
            </p:nvSpPr>
            <p:spPr>
              <a:xfrm>
                <a:off x="4038600" y="26670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>
                <a:off x="4495800" y="26670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/>
              <p:cNvCxnSpPr>
                <a:stCxn id="39" idx="0"/>
                <a:endCxn id="31" idx="3"/>
              </p:cNvCxnSpPr>
              <p:nvPr/>
            </p:nvCxnSpPr>
            <p:spPr>
              <a:xfrm rot="5400000" flipH="1" flipV="1">
                <a:off x="4000500" y="2476500"/>
                <a:ext cx="381000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31" idx="4"/>
                <a:endCxn id="40" idx="0"/>
              </p:cNvCxnSpPr>
              <p:nvPr/>
            </p:nvCxnSpPr>
            <p:spPr>
              <a:xfrm rot="16200000" flipH="1">
                <a:off x="4305300" y="2324100"/>
                <a:ext cx="381000" cy="3048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Isosceles Triangle 42"/>
              <p:cNvSpPr/>
              <p:nvPr/>
            </p:nvSpPr>
            <p:spPr>
              <a:xfrm>
                <a:off x="5638800" y="33528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/>
              <p:cNvCxnSpPr>
                <a:stCxn id="39" idx="3"/>
                <a:endCxn id="30" idx="0"/>
              </p:cNvCxnSpPr>
              <p:nvPr/>
            </p:nvCxnSpPr>
            <p:spPr>
              <a:xfrm rot="16200000" flipH="1">
                <a:off x="4457700" y="2628900"/>
                <a:ext cx="457200" cy="9906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0" idx="4"/>
                <a:endCxn id="43" idx="0"/>
              </p:cNvCxnSpPr>
              <p:nvPr/>
            </p:nvCxnSpPr>
            <p:spPr>
              <a:xfrm rot="16200000" flipH="1">
                <a:off x="5067300" y="2628900"/>
                <a:ext cx="457200" cy="9906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Isosceles Triangle 45"/>
              <p:cNvSpPr/>
              <p:nvPr/>
            </p:nvSpPr>
            <p:spPr>
              <a:xfrm>
                <a:off x="6172200" y="33528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/>
              <p:cNvSpPr/>
              <p:nvPr/>
            </p:nvSpPr>
            <p:spPr>
              <a:xfrm>
                <a:off x="6629400" y="33528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Isosceles Triangle 47"/>
              <p:cNvSpPr/>
              <p:nvPr/>
            </p:nvSpPr>
            <p:spPr>
              <a:xfrm>
                <a:off x="7162800" y="33528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/>
              <p:cNvCxnSpPr>
                <a:stCxn id="46" idx="0"/>
                <a:endCxn id="35" idx="2"/>
              </p:cNvCxnSpPr>
              <p:nvPr/>
            </p:nvCxnSpPr>
            <p:spPr>
              <a:xfrm rot="16200000" flipV="1">
                <a:off x="5715000" y="2743200"/>
                <a:ext cx="457200" cy="7620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35" idx="3"/>
                <a:endCxn id="47" idx="0"/>
              </p:cNvCxnSpPr>
              <p:nvPr/>
            </p:nvCxnSpPr>
            <p:spPr>
              <a:xfrm rot="16200000" flipH="1">
                <a:off x="6019800" y="2590800"/>
                <a:ext cx="457200" cy="10668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36" idx="3"/>
                <a:endCxn id="48" idx="0"/>
              </p:cNvCxnSpPr>
              <p:nvPr/>
            </p:nvCxnSpPr>
            <p:spPr>
              <a:xfrm rot="16200000" flipH="1">
                <a:off x="6553200" y="2590800"/>
                <a:ext cx="457200" cy="10668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1219200" y="2285999"/>
              <a:ext cx="2514601" cy="1295402"/>
              <a:chOff x="1219200" y="2285999"/>
              <a:chExt cx="2514601" cy="1295402"/>
            </a:xfrm>
          </p:grpSpPr>
          <p:sp>
            <p:nvSpPr>
              <p:cNvPr id="53" name="Isosceles Triangle 52"/>
              <p:cNvSpPr/>
              <p:nvPr/>
            </p:nvSpPr>
            <p:spPr>
              <a:xfrm>
                <a:off x="2057400" y="2590801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Isosceles Triangle 53"/>
              <p:cNvSpPr/>
              <p:nvPr/>
            </p:nvSpPr>
            <p:spPr>
              <a:xfrm>
                <a:off x="2514600" y="2590801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/>
              <p:cNvCxnSpPr>
                <a:stCxn id="53" idx="0"/>
                <a:endCxn id="19" idx="2"/>
              </p:cNvCxnSpPr>
              <p:nvPr/>
            </p:nvCxnSpPr>
            <p:spPr>
              <a:xfrm rot="5400000" flipH="1" flipV="1">
                <a:off x="2743200" y="1752601"/>
                <a:ext cx="304801" cy="13716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19" idx="3"/>
                <a:endCxn id="54" idx="0"/>
              </p:cNvCxnSpPr>
              <p:nvPr/>
            </p:nvCxnSpPr>
            <p:spPr>
              <a:xfrm rot="5400000">
                <a:off x="3048000" y="1905000"/>
                <a:ext cx="304801" cy="10668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Isosceles Triangle 56"/>
              <p:cNvSpPr/>
              <p:nvPr/>
            </p:nvSpPr>
            <p:spPr>
              <a:xfrm>
                <a:off x="1219200" y="3352801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Isosceles Triangle 57"/>
              <p:cNvSpPr/>
              <p:nvPr/>
            </p:nvSpPr>
            <p:spPr>
              <a:xfrm>
                <a:off x="1676400" y="3352801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Isosceles Triangle 58"/>
              <p:cNvSpPr/>
              <p:nvPr/>
            </p:nvSpPr>
            <p:spPr>
              <a:xfrm>
                <a:off x="2209800" y="3352801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/>
              <p:cNvCxnSpPr>
                <a:stCxn id="57" idx="0"/>
                <a:endCxn id="53" idx="2"/>
              </p:cNvCxnSpPr>
              <p:nvPr/>
            </p:nvCxnSpPr>
            <p:spPr>
              <a:xfrm rot="5400000" flipH="1" flipV="1">
                <a:off x="1447800" y="2743201"/>
                <a:ext cx="533400" cy="6858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3" idx="3"/>
                <a:endCxn id="58" idx="0"/>
              </p:cNvCxnSpPr>
              <p:nvPr/>
            </p:nvCxnSpPr>
            <p:spPr>
              <a:xfrm rot="5400000">
                <a:off x="1752600" y="2895601"/>
                <a:ext cx="533400" cy="3810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53" idx="4"/>
                <a:endCxn id="59" idx="0"/>
              </p:cNvCxnSpPr>
              <p:nvPr/>
            </p:nvCxnSpPr>
            <p:spPr>
              <a:xfrm rot="5400000">
                <a:off x="2095500" y="3086101"/>
                <a:ext cx="533400" cy="158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osceles Triangle 62"/>
              <p:cNvSpPr/>
              <p:nvPr/>
            </p:nvSpPr>
            <p:spPr>
              <a:xfrm>
                <a:off x="2743200" y="33528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/>
              <p:cNvCxnSpPr>
                <a:stCxn id="63" idx="0"/>
                <a:endCxn id="54" idx="3"/>
              </p:cNvCxnSpPr>
              <p:nvPr/>
            </p:nvCxnSpPr>
            <p:spPr>
              <a:xfrm rot="16200000" flipV="1">
                <a:off x="2514601" y="2971801"/>
                <a:ext cx="533399" cy="2286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/>
            <p:cNvGrpSpPr/>
            <p:nvPr/>
          </p:nvGrpSpPr>
          <p:grpSpPr>
            <a:xfrm>
              <a:off x="152400" y="3581400"/>
              <a:ext cx="2743200" cy="762000"/>
              <a:chOff x="152400" y="3581400"/>
              <a:chExt cx="2743200" cy="762000"/>
            </a:xfrm>
          </p:grpSpPr>
          <p:sp>
            <p:nvSpPr>
              <p:cNvPr id="66" name="Isosceles Triangle 65"/>
              <p:cNvSpPr/>
              <p:nvPr/>
            </p:nvSpPr>
            <p:spPr>
              <a:xfrm>
                <a:off x="152400" y="41148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Isosceles Triangle 66"/>
              <p:cNvSpPr/>
              <p:nvPr/>
            </p:nvSpPr>
            <p:spPr>
              <a:xfrm>
                <a:off x="609600" y="41148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Isosceles Triangle 67"/>
              <p:cNvSpPr/>
              <p:nvPr/>
            </p:nvSpPr>
            <p:spPr>
              <a:xfrm>
                <a:off x="1143000" y="41148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9" name="Straight Connector 68"/>
              <p:cNvCxnSpPr>
                <a:stCxn id="66" idx="0"/>
                <a:endCxn id="57" idx="2"/>
              </p:cNvCxnSpPr>
              <p:nvPr/>
            </p:nvCxnSpPr>
            <p:spPr>
              <a:xfrm rot="5400000" flipH="1" flipV="1">
                <a:off x="495301" y="3390901"/>
                <a:ext cx="533399" cy="9144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57" idx="3"/>
                <a:endCxn id="67" idx="0"/>
              </p:cNvCxnSpPr>
              <p:nvPr/>
            </p:nvCxnSpPr>
            <p:spPr>
              <a:xfrm rot="5400000">
                <a:off x="800101" y="3543300"/>
                <a:ext cx="533399" cy="6096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58" idx="2"/>
                <a:endCxn id="68" idx="0"/>
              </p:cNvCxnSpPr>
              <p:nvPr/>
            </p:nvCxnSpPr>
            <p:spPr>
              <a:xfrm rot="5400000">
                <a:off x="1219201" y="3657600"/>
                <a:ext cx="533399" cy="3810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Isosceles Triangle 71"/>
              <p:cNvSpPr/>
              <p:nvPr/>
            </p:nvSpPr>
            <p:spPr>
              <a:xfrm>
                <a:off x="1600200" y="41148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Isosceles Triangle 72"/>
              <p:cNvSpPr/>
              <p:nvPr/>
            </p:nvSpPr>
            <p:spPr>
              <a:xfrm>
                <a:off x="2057400" y="41148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" name="Straight Connector 73"/>
              <p:cNvCxnSpPr>
                <a:stCxn id="72" idx="0"/>
                <a:endCxn id="59" idx="3"/>
              </p:cNvCxnSpPr>
              <p:nvPr/>
            </p:nvCxnSpPr>
            <p:spPr>
              <a:xfrm rot="5400000" flipH="1" flipV="1">
                <a:off x="1790701" y="3543301"/>
                <a:ext cx="533399" cy="6096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63" idx="3"/>
                <a:endCxn id="73" idx="0"/>
              </p:cNvCxnSpPr>
              <p:nvPr/>
            </p:nvCxnSpPr>
            <p:spPr>
              <a:xfrm rot="5400000">
                <a:off x="2286000" y="3505200"/>
                <a:ext cx="533400" cy="6858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2895600" y="3581399"/>
              <a:ext cx="3200400" cy="762002"/>
              <a:chOff x="2895600" y="3581399"/>
              <a:chExt cx="3200400" cy="762002"/>
            </a:xfrm>
          </p:grpSpPr>
          <p:sp>
            <p:nvSpPr>
              <p:cNvPr id="77" name="Isosceles Triangle 76"/>
              <p:cNvSpPr/>
              <p:nvPr/>
            </p:nvSpPr>
            <p:spPr>
              <a:xfrm>
                <a:off x="2895600" y="41148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/>
              <p:cNvCxnSpPr>
                <a:stCxn id="23" idx="3"/>
                <a:endCxn id="77" idx="0"/>
              </p:cNvCxnSpPr>
              <p:nvPr/>
            </p:nvCxnSpPr>
            <p:spPr>
              <a:xfrm rot="5400000">
                <a:off x="3086100" y="3543300"/>
                <a:ext cx="533400" cy="6096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Isosceles Triangle 78"/>
              <p:cNvSpPr/>
              <p:nvPr/>
            </p:nvSpPr>
            <p:spPr>
              <a:xfrm>
                <a:off x="3352800" y="4114801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Isosceles Triangle 79"/>
              <p:cNvSpPr/>
              <p:nvPr/>
            </p:nvSpPr>
            <p:spPr>
              <a:xfrm>
                <a:off x="3810000" y="4114801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Isosceles Triangle 80"/>
              <p:cNvSpPr/>
              <p:nvPr/>
            </p:nvSpPr>
            <p:spPr>
              <a:xfrm>
                <a:off x="4343400" y="4114801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Connector 81"/>
              <p:cNvCxnSpPr>
                <a:stCxn id="79" idx="0"/>
                <a:endCxn id="23" idx="4"/>
              </p:cNvCxnSpPr>
              <p:nvPr/>
            </p:nvCxnSpPr>
            <p:spPr>
              <a:xfrm rot="5400000" flipH="1" flipV="1">
                <a:off x="3390900" y="3695701"/>
                <a:ext cx="533401" cy="3048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24" idx="3"/>
                <a:endCxn id="80" idx="0"/>
              </p:cNvCxnSpPr>
              <p:nvPr/>
            </p:nvCxnSpPr>
            <p:spPr>
              <a:xfrm rot="5400000">
                <a:off x="3810000" y="3733800"/>
                <a:ext cx="533401" cy="2286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24" idx="3"/>
                <a:endCxn id="81" idx="0"/>
              </p:cNvCxnSpPr>
              <p:nvPr/>
            </p:nvCxnSpPr>
            <p:spPr>
              <a:xfrm rot="16200000" flipH="1">
                <a:off x="4076700" y="3695700"/>
                <a:ext cx="533401" cy="3048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Isosceles Triangle 84"/>
              <p:cNvSpPr/>
              <p:nvPr/>
            </p:nvSpPr>
            <p:spPr>
              <a:xfrm>
                <a:off x="4800600" y="41148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Isosceles Triangle 85"/>
              <p:cNvSpPr/>
              <p:nvPr/>
            </p:nvSpPr>
            <p:spPr>
              <a:xfrm>
                <a:off x="5257800" y="41148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Isosceles Triangle 86"/>
              <p:cNvSpPr/>
              <p:nvPr/>
            </p:nvSpPr>
            <p:spPr>
              <a:xfrm>
                <a:off x="5791200" y="4114800"/>
                <a:ext cx="304800" cy="228600"/>
              </a:xfrm>
              <a:prstGeom prst="triangle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Connector 87"/>
              <p:cNvCxnSpPr>
                <a:stCxn id="85" idx="0"/>
                <a:endCxn id="27" idx="2"/>
              </p:cNvCxnSpPr>
              <p:nvPr/>
            </p:nvCxnSpPr>
            <p:spPr>
              <a:xfrm rot="16200000" flipV="1">
                <a:off x="4495800" y="3657600"/>
                <a:ext cx="533400" cy="3810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27" idx="3"/>
                <a:endCxn id="86" idx="0"/>
              </p:cNvCxnSpPr>
              <p:nvPr/>
            </p:nvCxnSpPr>
            <p:spPr>
              <a:xfrm rot="16200000" flipH="1">
                <a:off x="4800600" y="3505200"/>
                <a:ext cx="533400" cy="6858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27" idx="4"/>
                <a:endCxn id="87" idx="0"/>
              </p:cNvCxnSpPr>
              <p:nvPr/>
            </p:nvCxnSpPr>
            <p:spPr>
              <a:xfrm rot="16200000" flipH="1">
                <a:off x="5143500" y="3314700"/>
                <a:ext cx="533400" cy="10668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/>
            <p:cNvGrpSpPr/>
            <p:nvPr/>
          </p:nvGrpSpPr>
          <p:grpSpPr>
            <a:xfrm>
              <a:off x="2133600" y="4229101"/>
              <a:ext cx="5486400" cy="1104900"/>
              <a:chOff x="2133600" y="4229101"/>
              <a:chExt cx="5486400" cy="1104900"/>
            </a:xfrm>
          </p:grpSpPr>
          <p:cxnSp>
            <p:nvCxnSpPr>
              <p:cNvPr id="92" name="Straight Connector 91"/>
              <p:cNvCxnSpPr>
                <a:stCxn id="80" idx="5"/>
                <a:endCxn id="108" idx="0"/>
              </p:cNvCxnSpPr>
              <p:nvPr/>
            </p:nvCxnSpPr>
            <p:spPr>
              <a:xfrm flipH="1">
                <a:off x="3733800" y="4229101"/>
                <a:ext cx="304800" cy="8763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81" idx="5"/>
                <a:endCxn id="109" idx="0"/>
              </p:cNvCxnSpPr>
              <p:nvPr/>
            </p:nvCxnSpPr>
            <p:spPr>
              <a:xfrm flipH="1">
                <a:off x="4267200" y="4229101"/>
                <a:ext cx="304800" cy="87630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160"/>
              <p:cNvGrpSpPr/>
              <p:nvPr/>
            </p:nvGrpSpPr>
            <p:grpSpPr>
              <a:xfrm>
                <a:off x="2133600" y="4343399"/>
                <a:ext cx="5486400" cy="990602"/>
                <a:chOff x="2133600" y="4343399"/>
                <a:chExt cx="5486400" cy="990602"/>
              </a:xfrm>
            </p:grpSpPr>
            <p:sp>
              <p:nvSpPr>
                <p:cNvPr id="95" name="Isosceles Triangle 94"/>
                <p:cNvSpPr/>
                <p:nvPr/>
              </p:nvSpPr>
              <p:spPr>
                <a:xfrm>
                  <a:off x="6324600" y="5029201"/>
                  <a:ext cx="304800" cy="228600"/>
                </a:xfrm>
                <a:prstGeom prst="triangle">
                  <a:avLst/>
                </a:prstGeom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Isosceles Triangle 95"/>
                <p:cNvSpPr/>
                <p:nvPr/>
              </p:nvSpPr>
              <p:spPr>
                <a:xfrm>
                  <a:off x="6781800" y="5029201"/>
                  <a:ext cx="304800" cy="228600"/>
                </a:xfrm>
                <a:prstGeom prst="triangle">
                  <a:avLst/>
                </a:prstGeom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Isosceles Triangle 96"/>
                <p:cNvSpPr/>
                <p:nvPr/>
              </p:nvSpPr>
              <p:spPr>
                <a:xfrm>
                  <a:off x="7315200" y="5029201"/>
                  <a:ext cx="304800" cy="228600"/>
                </a:xfrm>
                <a:prstGeom prst="triangle">
                  <a:avLst/>
                </a:prstGeom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8" name="Straight Connector 97"/>
                <p:cNvCxnSpPr>
                  <a:stCxn id="95" idx="0"/>
                  <a:endCxn id="87" idx="2"/>
                </p:cNvCxnSpPr>
                <p:nvPr/>
              </p:nvCxnSpPr>
              <p:spPr>
                <a:xfrm rot="16200000" flipV="1">
                  <a:off x="5791200" y="4343401"/>
                  <a:ext cx="685801" cy="68580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>
                  <a:stCxn id="87" idx="3"/>
                  <a:endCxn id="96" idx="0"/>
                </p:cNvCxnSpPr>
                <p:nvPr/>
              </p:nvCxnSpPr>
              <p:spPr>
                <a:xfrm rot="16200000" flipH="1">
                  <a:off x="6096000" y="4191000"/>
                  <a:ext cx="685801" cy="99060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87" idx="4"/>
                  <a:endCxn id="97" idx="0"/>
                </p:cNvCxnSpPr>
                <p:nvPr/>
              </p:nvCxnSpPr>
              <p:spPr>
                <a:xfrm rot="16200000" flipH="1">
                  <a:off x="6438900" y="4000500"/>
                  <a:ext cx="685801" cy="137160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Isosceles Triangle 100"/>
                <p:cNvSpPr/>
                <p:nvPr/>
              </p:nvSpPr>
              <p:spPr>
                <a:xfrm>
                  <a:off x="4572000" y="5105400"/>
                  <a:ext cx="304800" cy="228600"/>
                </a:xfrm>
                <a:prstGeom prst="triangle">
                  <a:avLst/>
                </a:prstGeom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Isosceles Triangle 101"/>
                <p:cNvSpPr/>
                <p:nvPr/>
              </p:nvSpPr>
              <p:spPr>
                <a:xfrm>
                  <a:off x="5029200" y="5105400"/>
                  <a:ext cx="304800" cy="228600"/>
                </a:xfrm>
                <a:prstGeom prst="triangle">
                  <a:avLst/>
                </a:prstGeom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Isosceles Triangle 102"/>
                <p:cNvSpPr/>
                <p:nvPr/>
              </p:nvSpPr>
              <p:spPr>
                <a:xfrm>
                  <a:off x="5562600" y="5105400"/>
                  <a:ext cx="304800" cy="228600"/>
                </a:xfrm>
                <a:prstGeom prst="triangle">
                  <a:avLst/>
                </a:prstGeom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4" name="Straight Connector 103"/>
                <p:cNvCxnSpPr>
                  <a:stCxn id="101" idx="0"/>
                  <a:endCxn id="85" idx="3"/>
                </p:cNvCxnSpPr>
                <p:nvPr/>
              </p:nvCxnSpPr>
              <p:spPr>
                <a:xfrm rot="5400000" flipH="1" flipV="1">
                  <a:off x="4457700" y="4610100"/>
                  <a:ext cx="762000" cy="22860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>
                  <a:stCxn id="86" idx="3"/>
                  <a:endCxn id="102" idx="0"/>
                </p:cNvCxnSpPr>
                <p:nvPr/>
              </p:nvCxnSpPr>
              <p:spPr>
                <a:xfrm rot="5400000">
                  <a:off x="4914900" y="4610100"/>
                  <a:ext cx="762000" cy="22860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86" idx="4"/>
                  <a:endCxn id="103" idx="0"/>
                </p:cNvCxnSpPr>
                <p:nvPr/>
              </p:nvCxnSpPr>
              <p:spPr>
                <a:xfrm rot="16200000" flipH="1">
                  <a:off x="5257800" y="4648200"/>
                  <a:ext cx="762000" cy="15240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Isosceles Triangle 106"/>
                <p:cNvSpPr/>
                <p:nvPr/>
              </p:nvSpPr>
              <p:spPr>
                <a:xfrm>
                  <a:off x="3124200" y="5105401"/>
                  <a:ext cx="304800" cy="228600"/>
                </a:xfrm>
                <a:prstGeom prst="triangle">
                  <a:avLst/>
                </a:prstGeom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Isosceles Triangle 107"/>
                <p:cNvSpPr/>
                <p:nvPr/>
              </p:nvSpPr>
              <p:spPr>
                <a:xfrm>
                  <a:off x="3581400" y="5105401"/>
                  <a:ext cx="304800" cy="228600"/>
                </a:xfrm>
                <a:prstGeom prst="triangle">
                  <a:avLst/>
                </a:prstGeom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Isosceles Triangle 108"/>
                <p:cNvSpPr/>
                <p:nvPr/>
              </p:nvSpPr>
              <p:spPr>
                <a:xfrm>
                  <a:off x="4114800" y="5105401"/>
                  <a:ext cx="304800" cy="228600"/>
                </a:xfrm>
                <a:prstGeom prst="triangle">
                  <a:avLst/>
                </a:prstGeom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0" name="Straight Connector 109"/>
                <p:cNvCxnSpPr>
                  <a:stCxn id="107" idx="0"/>
                  <a:endCxn id="79" idx="4"/>
                </p:cNvCxnSpPr>
                <p:nvPr/>
              </p:nvCxnSpPr>
              <p:spPr>
                <a:xfrm rot="5400000" flipH="1" flipV="1">
                  <a:off x="3086100" y="4533901"/>
                  <a:ext cx="762000" cy="38100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Isosceles Triangle 110"/>
                <p:cNvSpPr/>
                <p:nvPr/>
              </p:nvSpPr>
              <p:spPr>
                <a:xfrm>
                  <a:off x="2133600" y="5105400"/>
                  <a:ext cx="304800" cy="228600"/>
                </a:xfrm>
                <a:prstGeom prst="triangle">
                  <a:avLst/>
                </a:prstGeom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Isosceles Triangle 111"/>
                <p:cNvSpPr/>
                <p:nvPr/>
              </p:nvSpPr>
              <p:spPr>
                <a:xfrm>
                  <a:off x="2667000" y="5105400"/>
                  <a:ext cx="304800" cy="228600"/>
                </a:xfrm>
                <a:prstGeom prst="triangle">
                  <a:avLst/>
                </a:prstGeom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3" name="Straight Connector 112"/>
                <p:cNvCxnSpPr>
                  <a:stCxn id="77" idx="2"/>
                  <a:endCxn id="111" idx="0"/>
                </p:cNvCxnSpPr>
                <p:nvPr/>
              </p:nvCxnSpPr>
              <p:spPr>
                <a:xfrm rot="5400000">
                  <a:off x="2209800" y="4419600"/>
                  <a:ext cx="762000" cy="60960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77" idx="3"/>
                  <a:endCxn id="112" idx="0"/>
                </p:cNvCxnSpPr>
                <p:nvPr/>
              </p:nvCxnSpPr>
              <p:spPr>
                <a:xfrm rot="5400000">
                  <a:off x="2552700" y="4610100"/>
                  <a:ext cx="762000" cy="22860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5" name="Group 114"/>
            <p:cNvGrpSpPr/>
            <p:nvPr/>
          </p:nvGrpSpPr>
          <p:grpSpPr>
            <a:xfrm>
              <a:off x="2209801" y="1905000"/>
              <a:ext cx="1828799" cy="1448595"/>
              <a:chOff x="2209801" y="1905000"/>
              <a:chExt cx="1828799" cy="1448595"/>
            </a:xfrm>
          </p:grpSpPr>
          <p:cxnSp>
            <p:nvCxnSpPr>
              <p:cNvPr id="116" name="Straight Connector 115"/>
              <p:cNvCxnSpPr>
                <a:stCxn id="18" idx="2"/>
                <a:endCxn id="19" idx="0"/>
              </p:cNvCxnSpPr>
              <p:nvPr/>
            </p:nvCxnSpPr>
            <p:spPr>
              <a:xfrm rot="5400000">
                <a:off x="3810000" y="1828800"/>
                <a:ext cx="152400" cy="304800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stCxn id="19" idx="2"/>
                <a:endCxn id="53" idx="0"/>
              </p:cNvCxnSpPr>
              <p:nvPr/>
            </p:nvCxnSpPr>
            <p:spPr>
              <a:xfrm rot="5400000">
                <a:off x="2743200" y="1752600"/>
                <a:ext cx="304801" cy="1371600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>
                <a:stCxn id="53" idx="4"/>
                <a:endCxn id="59" idx="0"/>
              </p:cNvCxnSpPr>
              <p:nvPr/>
            </p:nvCxnSpPr>
            <p:spPr>
              <a:xfrm rot="5400000">
                <a:off x="2095500" y="3086101"/>
                <a:ext cx="533400" cy="1588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Group 118"/>
            <p:cNvGrpSpPr/>
            <p:nvPr/>
          </p:nvGrpSpPr>
          <p:grpSpPr>
            <a:xfrm>
              <a:off x="3048000" y="2285999"/>
              <a:ext cx="838201" cy="1828801"/>
              <a:chOff x="3048000" y="2285999"/>
              <a:chExt cx="838201" cy="1828801"/>
            </a:xfrm>
          </p:grpSpPr>
          <p:cxnSp>
            <p:nvCxnSpPr>
              <p:cNvPr id="120" name="Straight Connector 119"/>
              <p:cNvCxnSpPr>
                <a:stCxn id="19" idx="4"/>
                <a:endCxn id="21" idx="0"/>
              </p:cNvCxnSpPr>
              <p:nvPr/>
            </p:nvCxnSpPr>
            <p:spPr>
              <a:xfrm rot="5400000">
                <a:off x="3543300" y="2247900"/>
                <a:ext cx="304801" cy="381000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>
                <a:stCxn id="21" idx="2"/>
                <a:endCxn id="23" idx="0"/>
              </p:cNvCxnSpPr>
              <p:nvPr/>
            </p:nvCxnSpPr>
            <p:spPr>
              <a:xfrm rot="16200000" flipH="1">
                <a:off x="3238501" y="2933700"/>
                <a:ext cx="533399" cy="304800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>
                <a:stCxn id="77" idx="0"/>
                <a:endCxn id="23" idx="3"/>
              </p:cNvCxnSpPr>
              <p:nvPr/>
            </p:nvCxnSpPr>
            <p:spPr>
              <a:xfrm rot="5400000" flipH="1" flipV="1">
                <a:off x="3086100" y="3543300"/>
                <a:ext cx="533400" cy="609600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>
              <a:off x="3505201" y="2819400"/>
              <a:ext cx="685800" cy="2286001"/>
              <a:chOff x="5638801" y="457199"/>
              <a:chExt cx="685800" cy="2286001"/>
            </a:xfrm>
          </p:grpSpPr>
          <p:cxnSp>
            <p:nvCxnSpPr>
              <p:cNvPr id="124" name="Straight Connector 123"/>
              <p:cNvCxnSpPr>
                <a:stCxn id="21" idx="3"/>
                <a:endCxn id="24" idx="0"/>
              </p:cNvCxnSpPr>
              <p:nvPr/>
            </p:nvCxnSpPr>
            <p:spPr>
              <a:xfrm rot="16200000" flipH="1">
                <a:off x="5715001" y="380999"/>
                <a:ext cx="533399" cy="685800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stCxn id="24" idx="3"/>
                <a:endCxn id="80" idx="0"/>
              </p:cNvCxnSpPr>
              <p:nvPr/>
            </p:nvCxnSpPr>
            <p:spPr>
              <a:xfrm rot="5400000">
                <a:off x="5943600" y="1371599"/>
                <a:ext cx="533401" cy="228600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>
                <a:stCxn id="108" idx="0"/>
                <a:endCxn id="80" idx="3"/>
              </p:cNvCxnSpPr>
              <p:nvPr/>
            </p:nvCxnSpPr>
            <p:spPr>
              <a:xfrm rot="5400000" flipH="1" flipV="1">
                <a:off x="5600700" y="2247900"/>
                <a:ext cx="762000" cy="228600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8" name="Plus 127"/>
          <p:cNvSpPr/>
          <p:nvPr/>
        </p:nvSpPr>
        <p:spPr>
          <a:xfrm>
            <a:off x="1905000" y="5029200"/>
            <a:ext cx="533400" cy="533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Equal 128"/>
          <p:cNvSpPr/>
          <p:nvPr/>
        </p:nvSpPr>
        <p:spPr>
          <a:xfrm>
            <a:off x="4343400" y="4953000"/>
            <a:ext cx="914400" cy="533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7543800" y="4572000"/>
            <a:ext cx="1395046" cy="1295400"/>
            <a:chOff x="7543800" y="4419600"/>
            <a:chExt cx="1395046" cy="1295400"/>
          </a:xfrm>
        </p:grpSpPr>
        <p:sp>
          <p:nvSpPr>
            <p:cNvPr id="132" name="Rectangle 131"/>
            <p:cNvSpPr/>
            <p:nvPr/>
          </p:nvSpPr>
          <p:spPr>
            <a:xfrm>
              <a:off x="7543800" y="4419600"/>
              <a:ext cx="1395046" cy="1295400"/>
            </a:xfrm>
            <a:prstGeom prst="rect">
              <a:avLst/>
            </a:prstGeom>
            <a:solidFill>
              <a:srgbClr val="B57F5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7683203" y="4953000"/>
              <a:ext cx="89197" cy="828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7620000" y="4565374"/>
              <a:ext cx="89197" cy="828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7696200" y="5410200"/>
              <a:ext cx="89197" cy="828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8077200" y="4495800"/>
              <a:ext cx="89197" cy="828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8427273" y="5401235"/>
              <a:ext cx="89197" cy="828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8534400" y="5300479"/>
              <a:ext cx="89197" cy="828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8534400" y="5522260"/>
              <a:ext cx="89197" cy="828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8534400" y="5403574"/>
              <a:ext cx="89197" cy="828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8650940" y="5506669"/>
              <a:ext cx="89197" cy="828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8763000" y="5410200"/>
              <a:ext cx="89197" cy="828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8763000" y="4953000"/>
              <a:ext cx="89197" cy="828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8610600" y="4495800"/>
              <a:ext cx="89197" cy="828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8763000" y="4572000"/>
              <a:ext cx="89197" cy="828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Typical Go Game</a:t>
            </a:r>
            <a:endParaRPr lang="en-US" dirty="0"/>
          </a:p>
        </p:txBody>
      </p:sp>
      <p:pic>
        <p:nvPicPr>
          <p:cNvPr id="1027" name="Picture 3" descr="C:\Documents and Settings\sscher\My Documents\matlab\go\Ryan\data\13112007040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90600" y="1219199"/>
            <a:ext cx="7239000" cy="5428159"/>
          </a:xfrm>
          <a:prstGeom prst="rect">
            <a:avLst/>
          </a:prstGeom>
          <a:noFill/>
        </p:spPr>
      </p:pic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1981489" y="2878138"/>
            <a:ext cx="4647414" cy="3141662"/>
            <a:chOff x="2445" y="3268"/>
            <a:chExt cx="4522" cy="2504"/>
          </a:xfrm>
        </p:grpSpPr>
        <p:cxnSp>
          <p:nvCxnSpPr>
            <p:cNvPr id="6147" name="AutoShape 3"/>
            <p:cNvCxnSpPr>
              <a:cxnSpLocks noChangeShapeType="1"/>
            </p:cNvCxnSpPr>
            <p:nvPr/>
          </p:nvCxnSpPr>
          <p:spPr bwMode="auto">
            <a:xfrm flipV="1">
              <a:off x="3385" y="3268"/>
              <a:ext cx="1446" cy="1332"/>
            </a:xfrm>
            <a:prstGeom prst="straightConnector1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6148" name="Text Box 4"/>
            <p:cNvSpPr txBox="1">
              <a:spLocks noChangeArrowheads="1"/>
            </p:cNvSpPr>
            <p:nvPr/>
          </p:nvSpPr>
          <p:spPr bwMode="auto">
            <a:xfrm>
              <a:off x="2445" y="4660"/>
              <a:ext cx="1928" cy="40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Black </a:t>
              </a:r>
              <a:r>
                <a:rPr kumimoji="0" lang="en-US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Stones</a:t>
              </a:r>
              <a:endParaRPr kumimoji="0" 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149" name="AutoShape 5"/>
            <p:cNvCxnSpPr>
              <a:cxnSpLocks noChangeShapeType="1"/>
            </p:cNvCxnSpPr>
            <p:nvPr/>
          </p:nvCxnSpPr>
          <p:spPr bwMode="auto">
            <a:xfrm flipH="1" flipV="1">
              <a:off x="5211" y="3472"/>
              <a:ext cx="705" cy="1829"/>
            </a:xfrm>
            <a:prstGeom prst="straightConnector1">
              <a:avLst/>
            </a:prstGeom>
            <a:noFill/>
            <a:ln w="76200">
              <a:solidFill>
                <a:srgbClr val="FFFFFF"/>
              </a:solidFill>
              <a:round/>
              <a:headEnd/>
              <a:tailEnd type="triangle" w="med" len="med"/>
            </a:ln>
          </p:spPr>
        </p:cxnSp>
        <p:sp>
          <p:nvSpPr>
            <p:cNvPr id="6150" name="Text Box 6"/>
            <p:cNvSpPr txBox="1">
              <a:spLocks noChangeArrowheads="1"/>
            </p:cNvSpPr>
            <p:nvPr/>
          </p:nvSpPr>
          <p:spPr bwMode="auto">
            <a:xfrm>
              <a:off x="5039" y="5363"/>
              <a:ext cx="1928" cy="40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White </a:t>
              </a:r>
              <a:r>
                <a:rPr kumimoji="0" lang="en-US" sz="2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Stones</a:t>
              </a:r>
              <a:endParaRPr kumimoji="0" 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Better Stone Detector</a:t>
            </a:r>
          </a:p>
          <a:p>
            <a:pPr lvl="1"/>
            <a:r>
              <a:rPr lang="en-US" dirty="0" smtClean="0"/>
              <a:t>Use Gradients to find first 6 stones</a:t>
            </a:r>
          </a:p>
          <a:p>
            <a:pPr lvl="1"/>
            <a:r>
              <a:rPr lang="en-US" dirty="0" smtClean="0"/>
              <a:t>Train SVM on first 6 stones</a:t>
            </a:r>
          </a:p>
          <a:p>
            <a:r>
              <a:rPr lang="en-US" dirty="0" smtClean="0"/>
              <a:t>Faster Shortest-Path search</a:t>
            </a:r>
          </a:p>
          <a:p>
            <a:pPr lvl="1"/>
            <a:r>
              <a:rPr lang="en-US" dirty="0" smtClean="0"/>
              <a:t>transposition </a:t>
            </a:r>
            <a:r>
              <a:rPr lang="en-US" dirty="0" smtClean="0"/>
              <a:t>table</a:t>
            </a:r>
          </a:p>
          <a:p>
            <a:r>
              <a:rPr lang="en-US" dirty="0" smtClean="0"/>
              <a:t>Implement on cell phones</a:t>
            </a:r>
          </a:p>
          <a:p>
            <a:pPr lvl="1"/>
            <a:r>
              <a:rPr lang="en-US" dirty="0" smtClean="0"/>
              <a:t>Detect Board</a:t>
            </a:r>
          </a:p>
          <a:p>
            <a:pPr lvl="1"/>
            <a:r>
              <a:rPr lang="en-US" dirty="0" smtClean="0"/>
              <a:t>Detect Stones in Real-Time</a:t>
            </a:r>
          </a:p>
          <a:p>
            <a:pPr lvl="1"/>
            <a:r>
              <a:rPr lang="en-US" dirty="0" smtClean="0"/>
              <a:t>Send detection probabilities to Server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 Cases</a:t>
            </a:r>
            <a:br>
              <a:rPr lang="en-US" dirty="0" smtClean="0"/>
            </a:br>
            <a:r>
              <a:rPr lang="en-US" dirty="0" smtClean="0"/>
              <a:t>Brightness </a:t>
            </a:r>
            <a:r>
              <a:rPr lang="en-US" dirty="0" err="1" smtClean="0"/>
              <a:t>vs</a:t>
            </a:r>
            <a:r>
              <a:rPr lang="en-US" dirty="0" smtClean="0"/>
              <a:t> Gradients</a:t>
            </a:r>
            <a:endParaRPr lang="en-US" dirty="0"/>
          </a:p>
        </p:txBody>
      </p:sp>
      <p:pic>
        <p:nvPicPr>
          <p:cNvPr id="8194" name="Picture 2" descr="C:\Documents and Settings\sscher\My Documents\matlab\go\photos\dataset1\medians\pics 076.jpg"/>
          <p:cNvPicPr>
            <a:picLocks noChangeAspect="1" noChangeArrowheads="1"/>
          </p:cNvPicPr>
          <p:nvPr/>
        </p:nvPicPr>
        <p:blipFill>
          <a:blip r:embed="rId2"/>
          <a:srcRect l="64583" t="33333" r="9809" b="38889"/>
          <a:stretch>
            <a:fillRect/>
          </a:stretch>
        </p:blipFill>
        <p:spPr bwMode="auto">
          <a:xfrm>
            <a:off x="2438400" y="2895600"/>
            <a:ext cx="4495800" cy="3657600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 rot="10800000" flipV="1">
            <a:off x="5105400" y="2895600"/>
            <a:ext cx="2743200" cy="1752600"/>
          </a:xfrm>
          <a:prstGeom prst="straightConnector1">
            <a:avLst/>
          </a:prstGeom>
          <a:ln w="152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29200" y="1828800"/>
            <a:ext cx="40345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Gradients of white eye</a:t>
            </a:r>
          </a:p>
          <a:p>
            <a:r>
              <a:rPr lang="en-US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&amp; black stone similar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66800" y="2895600"/>
            <a:ext cx="2362200" cy="1828800"/>
          </a:xfrm>
          <a:prstGeom prst="straightConnector1">
            <a:avLst/>
          </a:prstGeom>
          <a:ln w="152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066800" y="2895600"/>
            <a:ext cx="2362200" cy="1295400"/>
          </a:xfrm>
          <a:prstGeom prst="straightConnector1">
            <a:avLst/>
          </a:prstGeom>
          <a:ln w="152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6498" y="1828800"/>
            <a:ext cx="33720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Brightness:</a:t>
            </a:r>
          </a:p>
          <a:p>
            <a:r>
              <a:rPr lang="en-US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One Stone or two?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Alternative: Transform the circle we’re looking for</a:t>
            </a:r>
            <a:br>
              <a:rPr lang="en-US" sz="2800" dirty="0" smtClean="0"/>
            </a:br>
            <a:r>
              <a:rPr lang="en-US" sz="2800" dirty="0" smtClean="0"/>
              <a:t>into the original image space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219200"/>
            <a:ext cx="7312663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Documents and Settings\sscher\My Documents\matlab\go\photos\results\Score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143000"/>
            <a:ext cx="5486400" cy="5486400"/>
          </a:xfrm>
          <a:prstGeom prst="rect">
            <a:avLst/>
          </a:prstGeom>
          <a:noFill/>
        </p:spPr>
      </p:pic>
      <p:pic>
        <p:nvPicPr>
          <p:cNvPr id="5125" name="Picture 5" descr="C:\Documents and Settings\sscher\My Documents\matlab\go\photos\results\Score1maske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143000"/>
            <a:ext cx="5486400" cy="5486400"/>
          </a:xfrm>
          <a:prstGeom prst="rect">
            <a:avLst/>
          </a:prstGeom>
          <a:noFill/>
        </p:spPr>
      </p:pic>
      <p:pic>
        <p:nvPicPr>
          <p:cNvPr id="5126" name="Picture 6" descr="C:\Documents and Settings\sscher\My Documents\matlab\go\photos\results\Score1masked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143000"/>
            <a:ext cx="5486400" cy="5486400"/>
          </a:xfrm>
          <a:prstGeom prst="rect">
            <a:avLst/>
          </a:prstGeom>
          <a:noFill/>
        </p:spPr>
      </p:pic>
      <p:pic>
        <p:nvPicPr>
          <p:cNvPr id="5127" name="Picture 7" descr="C:\Documents and Settings\sscher\My Documents\matlab\go\photos\results\Score1masked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28800" y="1143000"/>
            <a:ext cx="5486400" cy="5486400"/>
          </a:xfrm>
          <a:prstGeom prst="rect">
            <a:avLst/>
          </a:prstGeom>
          <a:noFill/>
        </p:spPr>
      </p:pic>
      <p:pic>
        <p:nvPicPr>
          <p:cNvPr id="5128" name="Picture 8" descr="C:\Documents and Settings\sscher\My Documents\matlab\go\photos\results\Score1masked3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28800" y="1143000"/>
            <a:ext cx="5486400" cy="5486400"/>
          </a:xfrm>
          <a:prstGeom prst="rect">
            <a:avLst/>
          </a:prstGeom>
          <a:noFill/>
        </p:spPr>
      </p:pic>
      <p:pic>
        <p:nvPicPr>
          <p:cNvPr id="5129" name="Picture 9" descr="C:\Documents and Settings\sscher\My Documents\matlab\go\photos\results\Score1masked4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28800" y="1143000"/>
            <a:ext cx="5486400" cy="5486400"/>
          </a:xfrm>
          <a:prstGeom prst="rect">
            <a:avLst/>
          </a:prstGeom>
          <a:noFill/>
        </p:spPr>
      </p:pic>
      <p:pic>
        <p:nvPicPr>
          <p:cNvPr id="5130" name="Picture 10" descr="C:\Documents and Settings\sscher\My Documents\matlab\go\photos\results\Score1masked5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828800" y="1143000"/>
            <a:ext cx="5486400" cy="5486400"/>
          </a:xfrm>
          <a:prstGeom prst="rect">
            <a:avLst/>
          </a:prstGeom>
          <a:noFill/>
        </p:spPr>
      </p:pic>
      <p:pic>
        <p:nvPicPr>
          <p:cNvPr id="5131" name="Picture 11" descr="C:\Documents and Settings\sscher\My Documents\matlab\go\photos\results\Score1masked6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828800" y="1143000"/>
            <a:ext cx="5486400" cy="5486400"/>
          </a:xfrm>
          <a:prstGeom prst="rect">
            <a:avLst/>
          </a:prstGeom>
          <a:noFill/>
        </p:spPr>
      </p:pic>
      <p:pic>
        <p:nvPicPr>
          <p:cNvPr id="5132" name="Picture 12" descr="C:\Documents and Settings\sscher\My Documents\matlab\go\photos\results\Score1maskedEnd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828800" y="1143000"/>
            <a:ext cx="5486400" cy="5486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Them Separated</a:t>
            </a:r>
            <a:endParaRPr lang="en-US" dirty="0"/>
          </a:p>
        </p:txBody>
      </p:sp>
      <p:pic>
        <p:nvPicPr>
          <p:cNvPr id="5122" name="Picture 2" descr="C:\Documents and Settings\sscher\My Documents\matlab\go\photos\results\Score1masked7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828800" y="1143000"/>
            <a:ext cx="5486400" cy="5486400"/>
          </a:xfrm>
          <a:prstGeom prst="rect">
            <a:avLst/>
          </a:prstGeom>
          <a:noFill/>
        </p:spPr>
      </p:pic>
      <p:pic>
        <p:nvPicPr>
          <p:cNvPr id="5123" name="Picture 3" descr="C:\Documents and Settings\sscher\My Documents\matlab\go\photos\results\Rectified1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828800" y="1143000"/>
            <a:ext cx="5486400" cy="5486400"/>
          </a:xfrm>
          <a:prstGeom prst="rect">
            <a:avLst/>
          </a:prstGeom>
          <a:noFill/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Game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524000"/>
            <a:ext cx="804672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Game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524000"/>
            <a:ext cx="804672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Recording a Game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C:\Documents and Settings\sscher\My Documents\My Pictures\QuickCam\Picture 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485900"/>
            <a:ext cx="6553200" cy="4914900"/>
          </a:xfrm>
          <a:prstGeom prst="rect">
            <a:avLst/>
          </a:prstGeom>
          <a:noFill/>
        </p:spPr>
      </p:pic>
      <p:pic>
        <p:nvPicPr>
          <p:cNvPr id="1027" name="Picture 3" descr="C:\Documents and Settings\sscher\My Documents\My Pictures\QuickCam\Picture 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400" y="1524000"/>
            <a:ext cx="3251200" cy="2438400"/>
          </a:xfrm>
          <a:prstGeom prst="rect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6477000" y="1447800"/>
            <a:ext cx="1066800" cy="9144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Ignoring Hands</a:t>
            </a:r>
            <a:endParaRPr lang="en-US" dirty="0"/>
          </a:p>
        </p:txBody>
      </p:sp>
      <p:pic>
        <p:nvPicPr>
          <p:cNvPr id="7171" name="Picture 3" descr="C:\Documents and Settings\sscher\My Documents\matlab\go\photos\dataset2\pics 107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1981200"/>
            <a:ext cx="2194560" cy="1645920"/>
          </a:xfrm>
          <a:prstGeom prst="rect">
            <a:avLst/>
          </a:prstGeom>
          <a:noFill/>
        </p:spPr>
      </p:pic>
      <p:pic>
        <p:nvPicPr>
          <p:cNvPr id="7172" name="Picture 4" descr="C:\Documents and Settings\sscher\My Documents\matlab\go\photos\dataset2\pics 108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316480" y="1981200"/>
            <a:ext cx="2194560" cy="1645920"/>
          </a:xfrm>
          <a:prstGeom prst="rect">
            <a:avLst/>
          </a:prstGeom>
          <a:noFill/>
        </p:spPr>
      </p:pic>
      <p:pic>
        <p:nvPicPr>
          <p:cNvPr id="7173" name="Picture 5" descr="C:\Documents and Settings\sscher\My Documents\matlab\go\photos\dataset2\pics 109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632960" y="1981200"/>
            <a:ext cx="2194560" cy="1645920"/>
          </a:xfrm>
          <a:prstGeom prst="rect">
            <a:avLst/>
          </a:prstGeom>
          <a:noFill/>
        </p:spPr>
      </p:pic>
      <p:pic>
        <p:nvPicPr>
          <p:cNvPr id="7174" name="Picture 6" descr="C:\Documents and Settings\sscher\My Documents\matlab\go\photos\dataset2\pics 110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6949440" y="1981200"/>
            <a:ext cx="2194560" cy="1645920"/>
          </a:xfrm>
          <a:prstGeom prst="rect">
            <a:avLst/>
          </a:prstGeom>
          <a:noFill/>
        </p:spPr>
      </p:pic>
      <p:pic>
        <p:nvPicPr>
          <p:cNvPr id="7177" name="Picture 9" descr="C:\Documents and Settings\sscher\My Documents\matlab\go\photos\dataset2\medians\pics 106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3886200"/>
            <a:ext cx="2194560" cy="1645920"/>
          </a:xfrm>
          <a:prstGeom prst="rect">
            <a:avLst/>
          </a:prstGeom>
          <a:noFill/>
        </p:spPr>
      </p:pic>
      <p:pic>
        <p:nvPicPr>
          <p:cNvPr id="7178" name="Picture 10" descr="C:\Documents and Settings\sscher\My Documents\matlab\go\photos\dataset2\medians\pics 107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16480" y="3886200"/>
            <a:ext cx="2194560" cy="1645920"/>
          </a:xfrm>
          <a:prstGeom prst="rect">
            <a:avLst/>
          </a:prstGeom>
          <a:noFill/>
        </p:spPr>
      </p:pic>
      <p:pic>
        <p:nvPicPr>
          <p:cNvPr id="7179" name="Picture 11" descr="C:\Documents and Settings\sscher\My Documents\matlab\go\photos\dataset2\medians\pics 108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32960" y="3886200"/>
            <a:ext cx="2194560" cy="1645920"/>
          </a:xfrm>
          <a:prstGeom prst="rect">
            <a:avLst/>
          </a:prstGeom>
          <a:noFill/>
        </p:spPr>
      </p:pic>
      <p:pic>
        <p:nvPicPr>
          <p:cNvPr id="7180" name="Picture 12" descr="C:\Documents and Settings\sscher\My Documents\matlab\go\photos\dataset2\medians\pics 109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949440" y="3886200"/>
            <a:ext cx="2194560" cy="1645920"/>
          </a:xfrm>
          <a:prstGeom prst="rect">
            <a:avLst/>
          </a:prstGeom>
          <a:noFill/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Detecting Lines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3542" t="9722" r="9375" b="13889"/>
          <a:stretch>
            <a:fillRect/>
          </a:stretch>
        </p:blipFill>
        <p:spPr bwMode="auto">
          <a:xfrm>
            <a:off x="1828800" y="2057400"/>
            <a:ext cx="5638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RANSAC: Try a pair of pairs of lines</a:t>
            </a:r>
            <a:endParaRPr lang="en-US" dirty="0"/>
          </a:p>
        </p:txBody>
      </p:sp>
      <p:pic>
        <p:nvPicPr>
          <p:cNvPr id="3074" name="Picture 2" descr="C:\Documents and Settings\sscher\My Documents\matlab\go\photos\results\Ransac_0.425749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38200" y="1143000"/>
            <a:ext cx="7315200" cy="5486400"/>
          </a:xfrm>
          <a:prstGeom prst="rect">
            <a:avLst/>
          </a:prstGeom>
          <a:noFill/>
        </p:spPr>
      </p:pic>
      <p:pic>
        <p:nvPicPr>
          <p:cNvPr id="3075" name="Picture 3" descr="C:\Documents and Settings\sscher\My Documents\matlab\go\photos\results\Ransac_0.054228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38200" y="1143000"/>
            <a:ext cx="7315200" cy="5486400"/>
          </a:xfrm>
          <a:prstGeom prst="rect">
            <a:avLst/>
          </a:prstGeom>
          <a:noFill/>
        </p:spPr>
      </p:pic>
      <p:pic>
        <p:nvPicPr>
          <p:cNvPr id="3076" name="Picture 4" descr="C:\Documents and Settings\sscher\My Documents\matlab\go\photos\results\Ransac_0.614516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38200" y="1143000"/>
            <a:ext cx="7315200" cy="5486400"/>
          </a:xfrm>
          <a:prstGeom prst="rect">
            <a:avLst/>
          </a:prstGeom>
          <a:noFill/>
        </p:spPr>
      </p:pic>
      <p:pic>
        <p:nvPicPr>
          <p:cNvPr id="3077" name="Picture 5" descr="C:\Documents and Settings\sscher\My Documents\matlab\go\photos\results\Ransac_0.242052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838200" y="1143000"/>
            <a:ext cx="7315200" cy="5486400"/>
          </a:xfrm>
          <a:prstGeom prst="rect">
            <a:avLst/>
          </a:prstGeom>
          <a:noFill/>
        </p:spPr>
      </p:pic>
      <p:pic>
        <p:nvPicPr>
          <p:cNvPr id="3078" name="Picture 6" descr="C:\Documents and Settings\sscher\My Documents\matlab\go\photos\results\Ransac_0.682842.jp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838200" y="1143000"/>
            <a:ext cx="7315200" cy="5486400"/>
          </a:xfrm>
          <a:prstGeom prst="rect">
            <a:avLst/>
          </a:prstGeom>
          <a:noFill/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Ransac</a:t>
            </a:r>
            <a:r>
              <a:rPr lang="en-US" dirty="0" smtClean="0"/>
              <a:t> - Guess Spacing</a:t>
            </a:r>
            <a:endParaRPr lang="en-US" dirty="0"/>
          </a:p>
        </p:txBody>
      </p:sp>
      <p:pic>
        <p:nvPicPr>
          <p:cNvPr id="1026" name="Picture 2" descr="C:\Documents and Settings\sscher\My Documents\matlab\go\photos\results\GuessSpacing_1_18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90600" y="1143000"/>
            <a:ext cx="7315200" cy="5486400"/>
          </a:xfrm>
          <a:prstGeom prst="rect">
            <a:avLst/>
          </a:prstGeom>
          <a:noFill/>
        </p:spPr>
      </p:pic>
      <p:pic>
        <p:nvPicPr>
          <p:cNvPr id="1027" name="Picture 3" descr="C:\Documents and Settings\sscher\My Documents\matlab\go\photos\results\GuessSpacing_1_5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90600" y="1143000"/>
            <a:ext cx="7315200" cy="5486400"/>
          </a:xfrm>
          <a:prstGeom prst="rect">
            <a:avLst/>
          </a:prstGeom>
          <a:noFill/>
        </p:spPr>
      </p:pic>
      <p:pic>
        <p:nvPicPr>
          <p:cNvPr id="1028" name="Picture 4" descr="C:\Documents and Settings\sscher\My Documents\matlab\go\photos\results\GuessSpacing_1_6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90600" y="1143000"/>
            <a:ext cx="7315200" cy="5486400"/>
          </a:xfrm>
          <a:prstGeom prst="rect">
            <a:avLst/>
          </a:prstGeom>
          <a:noFill/>
        </p:spPr>
      </p:pic>
      <p:pic>
        <p:nvPicPr>
          <p:cNvPr id="1029" name="Picture 5" descr="C:\Documents and Settings\sscher\My Documents\matlab\go\photos\results\GuessSpacing_1_7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90600" y="1143000"/>
            <a:ext cx="7315200" cy="5486400"/>
          </a:xfrm>
          <a:prstGeom prst="rect">
            <a:avLst/>
          </a:prstGeom>
          <a:noFill/>
        </p:spPr>
      </p:pic>
      <p:pic>
        <p:nvPicPr>
          <p:cNvPr id="1030" name="Picture 6" descr="C:\Documents and Settings\sscher\My Documents\matlab\go\photos\results\GuessSpacing_1_8.jp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990600" y="1143000"/>
            <a:ext cx="7315200" cy="5486400"/>
          </a:xfrm>
          <a:prstGeom prst="rect">
            <a:avLst/>
          </a:prstGeom>
          <a:noFill/>
        </p:spPr>
      </p:pic>
      <p:pic>
        <p:nvPicPr>
          <p:cNvPr id="1031" name="Picture 7" descr="C:\Documents and Settings\sscher\My Documents\matlab\go\photos\results\GuessSpacing_1_9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990600" y="1143000"/>
            <a:ext cx="7315200" cy="5486400"/>
          </a:xfrm>
          <a:prstGeom prst="rect">
            <a:avLst/>
          </a:prstGeom>
          <a:noFill/>
        </p:spPr>
      </p:pic>
      <p:pic>
        <p:nvPicPr>
          <p:cNvPr id="1032" name="Picture 8" descr="C:\Documents and Settings\sscher\My Documents\matlab\go\photos\results\GuessSpacing_1_10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990600" y="1143000"/>
            <a:ext cx="7315200" cy="5486400"/>
          </a:xfrm>
          <a:prstGeom prst="rect">
            <a:avLst/>
          </a:prstGeom>
          <a:noFill/>
        </p:spPr>
      </p:pic>
      <p:pic>
        <p:nvPicPr>
          <p:cNvPr id="1033" name="Picture 9" descr="C:\Documents and Settings\sscher\My Documents\matlab\go\photos\results\GuessSpacing_1_11.jpg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990600" y="1143000"/>
            <a:ext cx="7315200" cy="5486400"/>
          </a:xfrm>
          <a:prstGeom prst="rect">
            <a:avLst/>
          </a:prstGeom>
          <a:noFill/>
        </p:spPr>
      </p:pic>
      <p:pic>
        <p:nvPicPr>
          <p:cNvPr id="1034" name="Picture 10" descr="C:\Documents and Settings\sscher\My Documents\matlab\go\photos\results\GuessSpacing_1_12.jpg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990600" y="1143000"/>
            <a:ext cx="7315200" cy="5486400"/>
          </a:xfrm>
          <a:prstGeom prst="rect">
            <a:avLst/>
          </a:prstGeom>
          <a:noFill/>
        </p:spPr>
      </p:pic>
      <p:pic>
        <p:nvPicPr>
          <p:cNvPr id="1035" name="Picture 11" descr="C:\Documents and Settings\sscher\My Documents\matlab\go\photos\results\GuessSpacing_1_13.jpg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990600" y="1143000"/>
            <a:ext cx="7315200" cy="5486400"/>
          </a:xfrm>
          <a:prstGeom prst="rect">
            <a:avLst/>
          </a:prstGeom>
          <a:noFill/>
        </p:spPr>
      </p:pic>
      <p:pic>
        <p:nvPicPr>
          <p:cNvPr id="1036" name="Picture 12" descr="C:\Documents and Settings\sscher\My Documents\matlab\go\photos\results\GuessSpacing_1_14.jpg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990600" y="1143000"/>
            <a:ext cx="7315200" cy="5486400"/>
          </a:xfrm>
          <a:prstGeom prst="rect">
            <a:avLst/>
          </a:prstGeom>
          <a:noFill/>
        </p:spPr>
      </p:pic>
      <p:pic>
        <p:nvPicPr>
          <p:cNvPr id="1037" name="Picture 13" descr="C:\Documents and Settings\sscher\My Documents\matlab\go\photos\results\GuessSpacing_1_15.jpg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990600" y="1143000"/>
            <a:ext cx="7315200" cy="5486400"/>
          </a:xfrm>
          <a:prstGeom prst="rect">
            <a:avLst/>
          </a:prstGeom>
          <a:noFill/>
        </p:spPr>
      </p:pic>
      <p:pic>
        <p:nvPicPr>
          <p:cNvPr id="1038" name="Picture 14" descr="C:\Documents and Settings\sscher\My Documents\matlab\go\photos\results\GuessSpacing_1_16.jp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990600" y="1143000"/>
            <a:ext cx="7315200" cy="5486400"/>
          </a:xfrm>
          <a:prstGeom prst="rect">
            <a:avLst/>
          </a:prstGeom>
          <a:noFill/>
        </p:spPr>
      </p:pic>
      <p:pic>
        <p:nvPicPr>
          <p:cNvPr id="1039" name="Picture 15" descr="C:\Documents and Settings\sscher\My Documents\matlab\go\photos\results\GuessSpacing_1_17.jpg"/>
          <p:cNvPicPr>
            <a:picLocks noChangeAspect="1" noChangeArrowheads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990600" y="1143000"/>
            <a:ext cx="7315200" cy="5486400"/>
          </a:xfrm>
          <a:prstGeom prst="rect">
            <a:avLst/>
          </a:prstGeom>
          <a:noFill/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869E-83C2-48EE-9EFB-A1911D1781B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2247</TotalTime>
  <Words>257</Words>
  <Application>Microsoft Office PowerPoint</Application>
  <PresentationFormat>On-screen Show (4:3)</PresentationFormat>
  <Paragraphs>101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Recording a Game of Go</vt:lpstr>
      <vt:lpstr>A Typical Go Game</vt:lpstr>
      <vt:lpstr>Typical Game Review</vt:lpstr>
      <vt:lpstr>Typical Game Review</vt:lpstr>
      <vt:lpstr>Recording a Game</vt:lpstr>
      <vt:lpstr>Ignoring Hands</vt:lpstr>
      <vt:lpstr>Detecting Lines</vt:lpstr>
      <vt:lpstr>RANSAC: Try a pair of pairs of lines</vt:lpstr>
      <vt:lpstr>Ransac - Guess Spacing</vt:lpstr>
      <vt:lpstr>Grow Grid - Greedy</vt:lpstr>
      <vt:lpstr>Rectify Image</vt:lpstr>
      <vt:lpstr>Linear Filter == Template Matching</vt:lpstr>
      <vt:lpstr>Result of Raw Stone Detector</vt:lpstr>
      <vt:lpstr>Optimal Move Sequence is a shortest path</vt:lpstr>
      <vt:lpstr>Optimal Move Sequence: Graph of all Possible Sequences</vt:lpstr>
      <vt:lpstr>Optimal Move Sequence is a shortest path</vt:lpstr>
      <vt:lpstr>Greedy, Iterated Depth-Limited Search</vt:lpstr>
      <vt:lpstr>Optimal move sequence</vt:lpstr>
      <vt:lpstr>Moral of the Story</vt:lpstr>
      <vt:lpstr>Future Work</vt:lpstr>
      <vt:lpstr>Hard Cases Brightness vs Gradients</vt:lpstr>
      <vt:lpstr>Alternative: Transform the circle we’re looking for into the original image space</vt:lpstr>
      <vt:lpstr>Keep Them Separated</vt:lpstr>
    </vt:vector>
  </TitlesOfParts>
  <Company>SoE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Placeholders for Recording a Game of Go</dc:title>
  <dc:creator>Steven Scher</dc:creator>
  <cp:lastModifiedBy>Steven Scher</cp:lastModifiedBy>
  <cp:revision>113</cp:revision>
  <dcterms:created xsi:type="dcterms:W3CDTF">2007-11-19T22:50:36Z</dcterms:created>
  <dcterms:modified xsi:type="dcterms:W3CDTF">2007-12-11T17:16:01Z</dcterms:modified>
</cp:coreProperties>
</file>